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0FF9DB-2A70-45CB-A697-D46EE074B38D}">
  <a:tblStyle styleId="{F50FF9DB-2A70-45CB-A697-D46EE074B38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8ECF4"/>
          </a:solidFill>
        </a:fill>
      </a:tcStyle>
    </a:wholeTbl>
    <a:band1H>
      <a:tcStyle>
        <a:tcBdr/>
        <a:fill>
          <a:solidFill>
            <a:srgbClr val="CFD7E7"/>
          </a:solidFill>
        </a:fill>
      </a:tcStyle>
    </a:band1H>
    <a:band1V>
      <a:tcStyle>
        <a:tcBdr/>
        <a:fill>
          <a:solidFill>
            <a:srgbClr val="CFD7E7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24"/>
  </p:normalViewPr>
  <p:slideViewPr>
    <p:cSldViewPr snapToGrid="0" snapToObjects="1">
      <p:cViewPr varScale="1">
        <p:scale>
          <a:sx n="85" d="100"/>
          <a:sy n="85" d="100"/>
        </p:scale>
        <p:origin x="1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11591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" name="Shape 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6066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9314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9439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5731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342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6467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2688753" y="1041721"/>
            <a:ext cx="6080615" cy="211320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FFFFFF"/>
              </a:buClr>
              <a:buFont typeface="Arial"/>
              <a:buNone/>
              <a:defRPr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2679008" y="3402957"/>
            <a:ext cx="6090361" cy="161644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00"/>
              </a:spcBef>
              <a:buClr>
                <a:srgbClr val="482A80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400"/>
              </a:spcBef>
              <a:buClr>
                <a:srgbClr val="482A80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00"/>
              </a:spcBef>
              <a:buClr>
                <a:srgbClr val="482A80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482A80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482A80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544306" y="274637"/>
            <a:ext cx="814249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482A80"/>
              </a:buClr>
              <a:buFont typeface="Arial"/>
              <a:buNone/>
              <a:defRPr sz="32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544306" y="1600200"/>
            <a:ext cx="8142494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544306" y="274637"/>
            <a:ext cx="814249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482A80"/>
              </a:buClr>
              <a:buFont typeface="Arial"/>
              <a:buNone/>
              <a:defRPr sz="32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544306" y="274637"/>
            <a:ext cx="814249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482A80"/>
              </a:buClr>
              <a:buFont typeface="Arial"/>
              <a:buNone/>
              <a:defRPr sz="32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482A80"/>
              </a:buClr>
              <a:buFont typeface="Arial"/>
              <a:buNone/>
              <a:defRPr sz="20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rgbClr val="482A80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buClr>
                <a:srgbClr val="482A80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buClr>
                <a:srgbClr val="482A80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buClr>
                <a:srgbClr val="482A80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buClr>
                <a:srgbClr val="482A80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rgbClr val="482A80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buClr>
                <a:srgbClr val="482A80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buClr>
                <a:srgbClr val="482A80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buClr>
                <a:srgbClr val="482A80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buClr>
                <a:srgbClr val="482A80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/>
        <p:spPr>
          <a:xfrm>
            <a:off x="1588" y="1588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544306" y="274637"/>
            <a:ext cx="8142494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482A80"/>
              </a:buClr>
              <a:buFont typeface="Arial"/>
              <a:buNone/>
              <a:defRPr sz="32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544306" y="1600200"/>
            <a:ext cx="8142494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ellogg.campusgroups.com/student_community?club_id=14099" TargetMode="External"/><Relationship Id="rId4" Type="http://schemas.openxmlformats.org/officeDocument/2006/relationships/hyperlink" Target="mailto:cchuapoco2017@kellogg.northwestern.edu" TargetMode="External"/><Relationship Id="rId5" Type="http://schemas.openxmlformats.org/officeDocument/2006/relationships/hyperlink" Target="mailto:jlarsen2017@kellogg.northwestern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ctrTitle"/>
          </p:nvPr>
        </p:nvSpPr>
        <p:spPr>
          <a:xfrm>
            <a:off x="0" y="1903741"/>
            <a:ext cx="9144000" cy="21132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Kellogg Bridging Cultures Club</a:t>
            </a:r>
            <a:b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General Interest Meeting</a:t>
            </a:r>
          </a:p>
        </p:txBody>
      </p:sp>
      <p:sp>
        <p:nvSpPr>
          <p:cNvPr id="38" name="Shape 38"/>
          <p:cNvSpPr txBox="1"/>
          <p:nvPr/>
        </p:nvSpPr>
        <p:spPr>
          <a:xfrm>
            <a:off x="2655480" y="5981510"/>
            <a:ext cx="6488519" cy="4877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March 31, 2016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544306" y="274637"/>
            <a:ext cx="814249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482A80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rPr>
              <a:t>What is the Kellogg Bridging Cultures Club (KBCC)?</a:t>
            </a:r>
          </a:p>
        </p:txBody>
      </p:sp>
      <p:sp>
        <p:nvSpPr>
          <p:cNvPr id="44" name="Shape 44"/>
          <p:cNvSpPr txBox="1"/>
          <p:nvPr/>
        </p:nvSpPr>
        <p:spPr>
          <a:xfrm>
            <a:off x="544306" y="1886551"/>
            <a:ext cx="8224308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today’s increasingly globalized business world, cross-cultural understanding and experience is becoming ever more essential.</a:t>
            </a:r>
          </a:p>
        </p:txBody>
      </p:sp>
      <p:sp>
        <p:nvSpPr>
          <p:cNvPr id="45" name="Shape 45"/>
          <p:cNvSpPr txBox="1"/>
          <p:nvPr/>
        </p:nvSpPr>
        <p:spPr>
          <a:xfrm>
            <a:off x="544306" y="5138287"/>
            <a:ext cx="8224308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Kellogg Bridging Cultures Club aims to build a community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foster strong leaders with cross-cultural backgrounds and experiences.</a:t>
            </a:r>
          </a:p>
        </p:txBody>
      </p:sp>
      <p:grpSp>
        <p:nvGrpSpPr>
          <p:cNvPr id="46" name="Shape 46"/>
          <p:cNvGrpSpPr/>
          <p:nvPr/>
        </p:nvGrpSpPr>
        <p:grpSpPr>
          <a:xfrm>
            <a:off x="301000" y="2921185"/>
            <a:ext cx="8541998" cy="1828800"/>
            <a:chOff x="457658" y="2827371"/>
            <a:chExt cx="8541998" cy="1828800"/>
          </a:xfrm>
        </p:grpSpPr>
        <p:pic>
          <p:nvPicPr>
            <p:cNvPr id="47" name="Shape 47"/>
            <p:cNvPicPr preferRelativeResize="0"/>
            <p:nvPr/>
          </p:nvPicPr>
          <p:blipFill rotWithShape="1"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39137" y="2827371"/>
              <a:ext cx="4160519" cy="1828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Shape 48"/>
            <p:cNvPicPr preferRelativeResize="0"/>
            <p:nvPr/>
          </p:nvPicPr>
          <p:blipFill rotWithShape="1">
            <a:blip r:embed="rId4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658" y="2827371"/>
              <a:ext cx="4157893" cy="1828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544306" y="274637"/>
            <a:ext cx="814249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482A80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rPr>
              <a:t>What are cross-cultural backgrounds and experiences?</a:t>
            </a:r>
          </a:p>
        </p:txBody>
      </p:sp>
      <p:pic>
        <p:nvPicPr>
          <p:cNvPr id="54" name="Shape 54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439" y="2812999"/>
            <a:ext cx="3841122" cy="201888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/>
          <p:nvPr/>
        </p:nvSpPr>
        <p:spPr>
          <a:xfrm>
            <a:off x="1768559" y="1848051"/>
            <a:ext cx="1765757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200" b="1" i="1" u="none" strike="noStrike" cap="none">
                <a:solidFill>
                  <a:srgbClr val="482A80"/>
                </a:solidFill>
                <a:latin typeface="Calibri"/>
                <a:ea typeface="Calibri"/>
                <a:cs typeface="Calibri"/>
                <a:sym typeface="Calibri"/>
              </a:rPr>
              <a:t>Born mixed-race</a:t>
            </a:r>
          </a:p>
        </p:txBody>
      </p:sp>
      <p:sp>
        <p:nvSpPr>
          <p:cNvPr id="56" name="Shape 56"/>
          <p:cNvSpPr txBox="1"/>
          <p:nvPr/>
        </p:nvSpPr>
        <p:spPr>
          <a:xfrm>
            <a:off x="157691" y="3334732"/>
            <a:ext cx="2154256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200" b="1" i="1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 a mixed-race relationship</a:t>
            </a:r>
          </a:p>
        </p:txBody>
      </p:sp>
      <p:sp>
        <p:nvSpPr>
          <p:cNvPr id="57" name="Shape 57"/>
          <p:cNvSpPr txBox="1"/>
          <p:nvPr/>
        </p:nvSpPr>
        <p:spPr>
          <a:xfrm>
            <a:off x="5320923" y="1651586"/>
            <a:ext cx="1765757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200" b="1" i="1" u="none" strike="noStrike" cap="none">
                <a:solidFill>
                  <a:srgbClr val="07AFAA"/>
                </a:solidFill>
                <a:latin typeface="Calibri"/>
                <a:ea typeface="Calibri"/>
                <a:cs typeface="Calibri"/>
                <a:sym typeface="Calibri"/>
              </a:rPr>
              <a:t>Ex-patriots living abroad</a:t>
            </a:r>
          </a:p>
        </p:txBody>
      </p:sp>
      <p:sp>
        <p:nvSpPr>
          <p:cNvPr id="58" name="Shape 58"/>
          <p:cNvSpPr txBox="1"/>
          <p:nvPr/>
        </p:nvSpPr>
        <p:spPr>
          <a:xfrm>
            <a:off x="6828559" y="3336466"/>
            <a:ext cx="1765757" cy="7694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2200" b="1" i="1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Mixed-faith households</a:t>
            </a:r>
          </a:p>
        </p:txBody>
      </p:sp>
      <p:sp>
        <p:nvSpPr>
          <p:cNvPr id="59" name="Shape 59"/>
          <p:cNvSpPr txBox="1"/>
          <p:nvPr/>
        </p:nvSpPr>
        <p:spPr>
          <a:xfrm>
            <a:off x="459845" y="5138287"/>
            <a:ext cx="8224308" cy="923329"/>
          </a:xfrm>
          <a:prstGeom prst="rect">
            <a:avLst/>
          </a:prstGeom>
          <a:noFill/>
          <a:ln w="12700" cap="flat" cmpd="sng">
            <a:solidFill>
              <a:srgbClr val="482A8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KBCC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are united by the shared experience of being rooted in multiple worlds and possess a unique perspective that is increasingly more essential in today’s world.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544306" y="274637"/>
            <a:ext cx="814249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482A80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rPr>
              <a:t>Who we are</a:t>
            </a:r>
          </a:p>
        </p:txBody>
      </p:sp>
      <p:sp>
        <p:nvSpPr>
          <p:cNvPr id="65" name="Shape 65"/>
          <p:cNvSpPr txBox="1"/>
          <p:nvPr/>
        </p:nvSpPr>
        <p:spPr>
          <a:xfrm>
            <a:off x="6381835" y="5384728"/>
            <a:ext cx="1809836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Mathias Jamora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Finance</a:t>
            </a:r>
          </a:p>
        </p:txBody>
      </p:sp>
      <p:pic>
        <p:nvPicPr>
          <p:cNvPr id="66" name="Shape 66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8900" y="4020989"/>
            <a:ext cx="1284871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Shape 67"/>
          <p:cNvSpPr txBox="1"/>
          <p:nvPr/>
        </p:nvSpPr>
        <p:spPr>
          <a:xfrm>
            <a:off x="61989" y="3020788"/>
            <a:ext cx="178067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CJ Chuapoco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Co-President</a:t>
            </a:r>
          </a:p>
        </p:txBody>
      </p:sp>
      <p:pic>
        <p:nvPicPr>
          <p:cNvPr id="68" name="Shape 68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890" y="1682075"/>
            <a:ext cx="1284871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/>
        </p:nvSpPr>
        <p:spPr>
          <a:xfrm>
            <a:off x="2775043" y="5394571"/>
            <a:ext cx="178067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Jose Alves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Programming</a:t>
            </a:r>
          </a:p>
        </p:txBody>
      </p:sp>
      <p:pic>
        <p:nvPicPr>
          <p:cNvPr id="70" name="Shape 70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9226" y="4020989"/>
            <a:ext cx="1284871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 txBox="1"/>
          <p:nvPr/>
        </p:nvSpPr>
        <p:spPr>
          <a:xfrm>
            <a:off x="5491500" y="3052008"/>
            <a:ext cx="178067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Alicia Luchetti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Community</a:t>
            </a:r>
          </a:p>
        </p:txBody>
      </p:sp>
      <p:pic>
        <p:nvPicPr>
          <p:cNvPr id="72" name="Shape 72"/>
          <p:cNvPicPr preferRelativeResize="0"/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9960" y="1650855"/>
            <a:ext cx="1283753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Shape 73"/>
          <p:cNvSpPr txBox="1"/>
          <p:nvPr/>
        </p:nvSpPr>
        <p:spPr>
          <a:xfrm>
            <a:off x="941162" y="5414378"/>
            <a:ext cx="178067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Diego Depetris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 Advisor</a:t>
            </a:r>
          </a:p>
        </p:txBody>
      </p:sp>
      <p:pic>
        <p:nvPicPr>
          <p:cNvPr id="74" name="Shape 74"/>
          <p:cNvPicPr preferRelativeResize="0"/>
          <p:nvPr/>
        </p:nvPicPr>
        <p:blipFill rotWithShape="1">
          <a:blip r:embed="rId7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1525" y="4047839"/>
            <a:ext cx="1239950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 txBox="1"/>
          <p:nvPr/>
        </p:nvSpPr>
        <p:spPr>
          <a:xfrm>
            <a:off x="3681662" y="3020788"/>
            <a:ext cx="178067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Lisa Follmuth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Admissions</a:t>
            </a:r>
          </a:p>
        </p:txBody>
      </p:sp>
      <p:pic>
        <p:nvPicPr>
          <p:cNvPr id="76" name="Shape 76"/>
          <p:cNvPicPr preferRelativeResize="0"/>
          <p:nvPr/>
        </p:nvPicPr>
        <p:blipFill rotWithShape="1">
          <a:blip r:embed="rId8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9564" y="1682075"/>
            <a:ext cx="1284871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 txBox="1"/>
          <p:nvPr/>
        </p:nvSpPr>
        <p:spPr>
          <a:xfrm>
            <a:off x="7301336" y="3052008"/>
            <a:ext cx="178067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Jackie Laine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Mar/Comms</a:t>
            </a:r>
          </a:p>
        </p:txBody>
      </p:sp>
      <p:pic>
        <p:nvPicPr>
          <p:cNvPr id="78" name="Shape 78"/>
          <p:cNvPicPr preferRelativeResize="0"/>
          <p:nvPr/>
        </p:nvPicPr>
        <p:blipFill rotWithShape="1">
          <a:blip r:embed="rId9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9239" y="1650855"/>
            <a:ext cx="1284871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 txBox="1"/>
          <p:nvPr/>
        </p:nvSpPr>
        <p:spPr>
          <a:xfrm>
            <a:off x="1871825" y="3020788"/>
            <a:ext cx="178067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James Larsen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Co-President</a:t>
            </a:r>
          </a:p>
        </p:txBody>
      </p:sp>
      <p:pic>
        <p:nvPicPr>
          <p:cNvPr id="80" name="Shape 80"/>
          <p:cNvPicPr preferRelativeResize="0"/>
          <p:nvPr/>
        </p:nvPicPr>
        <p:blipFill rotWithShape="1">
          <a:blip r:embed="rId1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9727" y="1682075"/>
            <a:ext cx="1284871" cy="137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 rotWithShape="1">
          <a:blip r:embed="rId11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9064" y="4020989"/>
            <a:ext cx="1284871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/>
          <p:nvPr/>
        </p:nvSpPr>
        <p:spPr>
          <a:xfrm>
            <a:off x="4601162" y="5441226"/>
            <a:ext cx="1780674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Iris Tian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Social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544306" y="274637"/>
            <a:ext cx="814249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482A80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rPr>
              <a:t>Upcoming Events</a:t>
            </a:r>
          </a:p>
        </p:txBody>
      </p:sp>
      <p:graphicFrame>
        <p:nvGraphicFramePr>
          <p:cNvPr id="94" name="Shape 94"/>
          <p:cNvGraphicFramePr/>
          <p:nvPr/>
        </p:nvGraphicFramePr>
        <p:xfrm>
          <a:off x="402093" y="1397000"/>
          <a:ext cx="8339825" cy="4517280"/>
        </p:xfrm>
        <a:graphic>
          <a:graphicData uri="http://schemas.openxmlformats.org/drawingml/2006/table">
            <a:tbl>
              <a:tblPr firstRow="1" bandRow="1">
                <a:noFill/>
                <a:tableStyleId>{F50FF9DB-2A70-45CB-A697-D46EE074B38D}</a:tableStyleId>
              </a:tblPr>
              <a:tblGrid>
                <a:gridCol w="2478050"/>
                <a:gridCol w="2478050"/>
                <a:gridCol w="3383725"/>
              </a:tblGrid>
              <a:tr h="681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What</a:t>
                      </a:r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When</a:t>
                      </a:r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</a:p>
                  </a:txBody>
                  <a:tcPr marL="91450" marR="91450" marT="45725" marB="45725" anchor="b"/>
                </a:tc>
              </a:tr>
              <a:tr h="11841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MOSAIC Week </a:t>
                      </a:r>
                    </a:p>
                  </a:txBody>
                  <a:tcPr marL="91450" marR="91450" marT="45725" marB="45725" anchor="ctr">
                    <a:solidFill>
                      <a:srgbClr val="482A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4/21/16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12:15 – 1:15PM</a:t>
                      </a:r>
                    </a:p>
                  </a:txBody>
                  <a:tcPr marL="91450" marR="91450" marT="45725" marB="45725" anchor="ctr"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The KBCC and MEC are teaming up to discuss Multiracial People and Interracial Relationships in Media</a:t>
                      </a:r>
                    </a:p>
                  </a:txBody>
                  <a:tcPr marL="91450" marR="91450" marT="45725" marB="45725" anchor="ctr">
                    <a:solidFill>
                      <a:srgbClr val="E5DFEC"/>
                    </a:solidFill>
                  </a:tcPr>
                </a:tc>
              </a:tr>
              <a:tr h="11841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Panel Discussion</a:t>
                      </a:r>
                    </a:p>
                  </a:txBody>
                  <a:tcPr marL="91450" marR="91450" marT="45725" marB="45725" anchor="ctr">
                    <a:solidFill>
                      <a:srgbClr val="482A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TBD</a:t>
                      </a:r>
                    </a:p>
                  </a:txBody>
                  <a:tcPr marL="91450" marR="91450" marT="45725" marB="45725" anchor="ctr"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An in-depth panel discussion moderated by Prof. Pearce on the topic of identity and multicultural competency</a:t>
                      </a:r>
                    </a:p>
                  </a:txBody>
                  <a:tcPr marL="91450" marR="91450" marT="45725" marB="45725" anchor="ctr">
                    <a:solidFill>
                      <a:srgbClr val="E5DFEC"/>
                    </a:solidFill>
                  </a:tcPr>
                </a:tc>
              </a:tr>
              <a:tr h="11841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Deeper Discussion Dinners, Hear My Story, Etc.</a:t>
                      </a:r>
                    </a:p>
                  </a:txBody>
                  <a:tcPr marL="91450" marR="91450" marT="45725" marB="45725" anchor="ctr">
                    <a:solidFill>
                      <a:srgbClr val="482A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TBD</a:t>
                      </a:r>
                    </a:p>
                  </a:txBody>
                  <a:tcPr marL="91450" marR="91450" marT="45725" marB="45725" anchor="ctr"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Expanded offerings in upcoming weeks/quarters with KSA</a:t>
                      </a:r>
                    </a:p>
                  </a:txBody>
                  <a:tcPr marL="91450" marR="91450" marT="45725" marB="45725" anchor="ctr">
                    <a:solidFill>
                      <a:srgbClr val="E5DF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544306" y="274637"/>
            <a:ext cx="814249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482A80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rgbClr val="482A80"/>
                </a:solidFill>
                <a:latin typeface="Arial"/>
                <a:ea typeface="Arial"/>
                <a:cs typeface="Arial"/>
                <a:sym typeface="Arial"/>
              </a:rPr>
              <a:t>How To Get Involved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544306" y="1600200"/>
            <a:ext cx="8142494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82A80"/>
              </a:buClr>
              <a:buSzPct val="100000"/>
              <a:buFont typeface="Arial"/>
              <a:buChar char="•"/>
            </a:pPr>
            <a:r>
              <a:rPr lang="en-US"/>
              <a:t>Join us on Campus Groups: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https://kellogg.campusgroups.com/student_community?club_id=14099</a:t>
            </a:r>
            <a:r>
              <a:rPr lang="en-US"/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82A80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on a leadership role with exec</a:t>
            </a:r>
          </a:p>
          <a:p>
            <a:pPr marL="742950" marR="0" lvl="1" indent="-285750" algn="l" rtl="0">
              <a:spcBef>
                <a:spcPts val="400"/>
              </a:spcBef>
              <a:spcAft>
                <a:spcPts val="0"/>
              </a:spcAft>
              <a:buClr>
                <a:srgbClr val="482A80"/>
              </a:buClr>
              <a:buSzPct val="100000"/>
              <a:buFont typeface="Arial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Opportunities to build out External/Corp Relations, Programming, Prof Development</a:t>
            </a:r>
          </a:p>
          <a:p>
            <a:pPr marL="742950" marR="0" lvl="1" indent="-285750" algn="l" rtl="0">
              <a:spcBef>
                <a:spcPts val="400"/>
              </a:spcBef>
              <a:spcAft>
                <a:spcPts val="0"/>
              </a:spcAft>
              <a:buClr>
                <a:srgbClr val="482A80"/>
              </a:buClr>
              <a:buSzPct val="100000"/>
              <a:buFont typeface="Arial"/>
              <a:buChar char="–"/>
            </a:pPr>
            <a:r>
              <a:rPr lang="en-US"/>
              <a:t>Email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cchuapoco2017@kellogg.northwestern.edu</a:t>
            </a:r>
            <a:r>
              <a:rPr lang="en-US"/>
              <a:t> and </a:t>
            </a:r>
            <a:r>
              <a:rPr lang="en-US" u="sng">
                <a:solidFill>
                  <a:schemeClr val="hlink"/>
                </a:solidFill>
                <a:hlinkClick r:id="rId5"/>
              </a:rPr>
              <a:t>jlarsen2017@kellogg.northwestern.edu</a:t>
            </a:r>
            <a:r>
              <a:rPr lang="en-US"/>
              <a:t> </a:t>
            </a: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482A80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482A80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your ideas for how we can help YOU</a:t>
            </a: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482A80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482A80"/>
              </a:buClr>
              <a:buSzPct val="100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 and help educate!</a:t>
            </a:r>
          </a:p>
          <a:p>
            <a:pPr marL="742950" marR="0" lvl="1" indent="-285750" algn="l" rtl="0">
              <a:spcBef>
                <a:spcPts val="400"/>
              </a:spcBef>
              <a:buClr>
                <a:srgbClr val="482A80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</Words>
  <Application>Microsoft Macintosh PowerPoint</Application>
  <PresentationFormat>On-screen Show (4:3)</PresentationFormat>
  <Paragraphs>55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Kellogg Bridging Cultures Club General Interest Meeting</vt:lpstr>
      <vt:lpstr>What is the Kellogg Bridging Cultures Club (KBCC)?</vt:lpstr>
      <vt:lpstr>What are cross-cultural backgrounds and experiences?</vt:lpstr>
      <vt:lpstr>Who we are</vt:lpstr>
      <vt:lpstr>Upcoming Events</vt:lpstr>
      <vt:lpstr>How To Get Involved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Kellogg Bridging Cultures Club General Interest Meeting</dc:title>
  <cp:lastModifiedBy>Jackie Laine</cp:lastModifiedBy>
  <cp:revision>2</cp:revision>
  <dcterms:modified xsi:type="dcterms:W3CDTF">2016-04-09T21:54:37Z</dcterms:modified>
</cp:coreProperties>
</file>