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96" r:id="rId2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82A8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601" autoAdjust="0"/>
    <p:restoredTop sz="86380" autoAdjust="0"/>
  </p:normalViewPr>
  <p:slideViewPr>
    <p:cSldViewPr snapToGrid="0" snapToObjects="1">
      <p:cViewPr varScale="1">
        <p:scale>
          <a:sx n="89" d="100"/>
          <a:sy n="89" d="100"/>
        </p:scale>
        <p:origin x="-318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9A79ED-218E-4286-A5AB-86972A369EA0}" type="datetimeFigureOut">
              <a:rPr lang="en-US" smtClean="0"/>
              <a:pPr/>
              <a:t>10/27/2013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F6E08D-8DFB-4C61-A47E-C0B2A1E604D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5054469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272D58-69FE-431F-8898-148000565616}" type="datetimeFigureOut">
              <a:rPr lang="en-US" smtClean="0"/>
              <a:pPr/>
              <a:t>10/27/2013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0A57DB-CAD2-458C-8ED5-29A7A900CB2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56156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968C94-090D-4325-8712-23E1D5970AA1}" type="slidenum">
              <a:rPr lang="en-US" smtClean="0">
                <a:solidFill>
                  <a:prstClr val="black"/>
                </a:solidFill>
              </a:rPr>
              <a:pPr/>
              <a:t>1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39339"/>
            <a:ext cx="7772400" cy="1470025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318933"/>
            <a:ext cx="7772400" cy="1236134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pic>
        <p:nvPicPr>
          <p:cNvPr id="14" name="Picture 13" descr="Head-Generic.jpf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5029200"/>
            <a:ext cx="9144000" cy="75895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47918"/>
            <a:ext cx="8229600" cy="911181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26524"/>
            <a:ext cx="8229600" cy="4799639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13" name="Picture 12" descr="Generic.jpf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605" y="6323061"/>
            <a:ext cx="9144000" cy="540216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15" name="Picture 14" descr="Generic.jpf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605" y="6323061"/>
            <a:ext cx="9144000" cy="540216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t">
            <a:no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t"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16" name="Picture 15" descr="Generic.jpf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605" y="6323061"/>
            <a:ext cx="9144000" cy="540216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pic>
        <p:nvPicPr>
          <p:cNvPr id="12" name="Picture 11" descr="Generic.jpf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605" y="6323061"/>
            <a:ext cx="9144000" cy="540216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Generic.jpf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605" y="6323061"/>
            <a:ext cx="9144000" cy="540216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t">
            <a:norm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pic>
        <p:nvPicPr>
          <p:cNvPr id="14" name="Picture 13" descr="Generic.jpf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605" y="6323061"/>
            <a:ext cx="9144000" cy="540216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t"/>
          <a:lstStyle>
            <a:lvl1pPr algn="l">
              <a:defRPr sz="20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pic>
        <p:nvPicPr>
          <p:cNvPr id="14" name="Picture 13" descr="Generic.jpf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605" y="6323061"/>
            <a:ext cx="9144000" cy="540216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</p:sldLayoutIdLst>
  <p:txStyles>
    <p:titleStyle>
      <a:lvl1pPr algn="l" defTabSz="457200" rtl="0" eaLnBrk="1" latinLnBrk="0" hangingPunct="1">
        <a:spcBef>
          <a:spcPct val="0"/>
        </a:spcBef>
        <a:buNone/>
        <a:defRPr sz="3500" b="1" i="0" kern="1200">
          <a:solidFill>
            <a:srgbClr val="482A80"/>
          </a:solidFill>
          <a:latin typeface="Arial"/>
          <a:ea typeface="+mj-ea"/>
          <a:cs typeface="Arial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Clr>
          <a:schemeClr val="tx1">
            <a:lumMod val="65000"/>
            <a:lumOff val="35000"/>
          </a:schemeClr>
        </a:buClr>
        <a:buFont typeface="Arial"/>
        <a:buChar char="•"/>
        <a:defRPr sz="2400" kern="1200">
          <a:solidFill>
            <a:schemeClr val="tx1"/>
          </a:solidFill>
          <a:latin typeface="Arial"/>
          <a:ea typeface="+mn-ea"/>
          <a:cs typeface="Arial"/>
        </a:defRPr>
      </a:lvl1pPr>
      <a:lvl2pPr marL="742950" indent="-285750" algn="l" defTabSz="457200" rtl="0" eaLnBrk="1" latinLnBrk="0" hangingPunct="1">
        <a:spcBef>
          <a:spcPct val="20000"/>
        </a:spcBef>
        <a:buClr>
          <a:schemeClr val="tx1">
            <a:lumMod val="65000"/>
            <a:lumOff val="35000"/>
          </a:schemeClr>
        </a:buClr>
        <a:buFont typeface="Arial"/>
        <a:buChar char="–"/>
        <a:defRPr sz="2400" kern="1200">
          <a:solidFill>
            <a:schemeClr val="tx1"/>
          </a:solidFill>
          <a:latin typeface="Arial"/>
          <a:ea typeface="+mn-ea"/>
          <a:cs typeface="Arial"/>
        </a:defRPr>
      </a:lvl2pPr>
      <a:lvl3pPr marL="1143000" indent="-228600" algn="l" defTabSz="457200" rtl="0" eaLnBrk="1" latinLnBrk="0" hangingPunct="1">
        <a:spcBef>
          <a:spcPct val="20000"/>
        </a:spcBef>
        <a:buClr>
          <a:schemeClr val="tx1">
            <a:lumMod val="65000"/>
            <a:lumOff val="35000"/>
          </a:schemeClr>
        </a:buClr>
        <a:buFont typeface="Arial"/>
        <a:buChar char="•"/>
        <a:defRPr sz="2400" kern="1200">
          <a:solidFill>
            <a:schemeClr val="tx1"/>
          </a:solidFill>
          <a:latin typeface="Arial"/>
          <a:ea typeface="+mn-ea"/>
          <a:cs typeface="Arial"/>
        </a:defRPr>
      </a:lvl3pPr>
      <a:lvl4pPr marL="1600200" indent="-228600" algn="l" defTabSz="457200" rtl="0" eaLnBrk="1" latinLnBrk="0" hangingPunct="1">
        <a:spcBef>
          <a:spcPct val="20000"/>
        </a:spcBef>
        <a:buClr>
          <a:schemeClr val="tx1">
            <a:lumMod val="65000"/>
            <a:lumOff val="35000"/>
          </a:schemeClr>
        </a:buClr>
        <a:buFont typeface="Arial"/>
        <a:buChar char="–"/>
        <a:defRPr sz="2400" kern="1200">
          <a:solidFill>
            <a:schemeClr val="tx1"/>
          </a:solidFill>
          <a:latin typeface="Arial"/>
          <a:ea typeface="+mn-ea"/>
          <a:cs typeface="Arial"/>
        </a:defRPr>
      </a:lvl4pPr>
      <a:lvl5pPr marL="2057400" indent="-228600" algn="l" defTabSz="457200" rtl="0" eaLnBrk="1" latinLnBrk="0" hangingPunct="1">
        <a:spcBef>
          <a:spcPct val="20000"/>
        </a:spcBef>
        <a:buClr>
          <a:schemeClr val="tx1">
            <a:lumMod val="65000"/>
            <a:lumOff val="35000"/>
          </a:schemeClr>
        </a:buClr>
        <a:buFont typeface="Arial"/>
        <a:buChar char="»"/>
        <a:defRPr sz="2400" kern="1200">
          <a:solidFill>
            <a:schemeClr val="tx1"/>
          </a:solidFill>
          <a:latin typeface="Arial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png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+mj-lt"/>
              </a:rPr>
              <a:t>REAL 916: Real Estate Lab</a:t>
            </a:r>
            <a:endParaRPr lang="en-US" dirty="0">
              <a:latin typeface="+mj-lt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360947" y="4584013"/>
            <a:ext cx="8410074" cy="0"/>
          </a:xfrm>
          <a:prstGeom prst="line">
            <a:avLst/>
          </a:prstGeom>
          <a:ln>
            <a:solidFill>
              <a:srgbClr val="7030A0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flipH="1" flipV="1">
            <a:off x="4565984" y="1262063"/>
            <a:ext cx="6016" cy="3321950"/>
          </a:xfrm>
          <a:prstGeom prst="line">
            <a:avLst/>
          </a:prstGeom>
          <a:ln>
            <a:solidFill>
              <a:srgbClr val="7030A0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360947" y="1710433"/>
            <a:ext cx="3838074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600" dirty="0" smtClean="0"/>
              <a:t>Real world experience working at the intersection of real </a:t>
            </a:r>
            <a:r>
              <a:rPr lang="en-US" sz="1600" dirty="0" smtClean="0"/>
              <a:t>estate, </a:t>
            </a:r>
            <a:r>
              <a:rPr lang="en-US" sz="1600" dirty="0" smtClean="0"/>
              <a:t>public policy, and finance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600" dirty="0" smtClean="0"/>
              <a:t>Access to senior leaders in the Chicago real estate, public, and nonprofit community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600" dirty="0" smtClean="0"/>
              <a:t>Huge impact - help shape the future of downtown Chicago!</a:t>
            </a:r>
            <a:endParaRPr lang="en-US" sz="1600" dirty="0"/>
          </a:p>
        </p:txBody>
      </p:sp>
      <p:sp>
        <p:nvSpPr>
          <p:cNvPr id="26" name="TextBox 25"/>
          <p:cNvSpPr txBox="1"/>
          <p:nvPr/>
        </p:nvSpPr>
        <p:spPr>
          <a:xfrm>
            <a:off x="4700335" y="1710433"/>
            <a:ext cx="4070685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600" dirty="0" smtClean="0"/>
              <a:t>Chicago’s Union Station is in dire need of both track and street-level renovations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600" dirty="0" smtClean="0"/>
              <a:t>The station’s owners (Amtrak), primary tenants (Metra), and the City have competing interests and limited funds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600" dirty="0" smtClean="0"/>
              <a:t>Your team will develop a business model for transitioning the ownership of the station to a model that satisfies both Amtrak and the city at large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1600" dirty="0"/>
          </a:p>
        </p:txBody>
      </p:sp>
      <p:sp>
        <p:nvSpPr>
          <p:cNvPr id="27" name="TextBox 26"/>
          <p:cNvSpPr txBox="1"/>
          <p:nvPr/>
        </p:nvSpPr>
        <p:spPr>
          <a:xfrm>
            <a:off x="360946" y="4984123"/>
            <a:ext cx="471638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600" b="1" dirty="0" smtClean="0"/>
              <a:t>When and Where:</a:t>
            </a:r>
            <a:r>
              <a:rPr lang="en-US" sz="1600" dirty="0" smtClean="0"/>
              <a:t>  </a:t>
            </a:r>
            <a:r>
              <a:rPr lang="en-US" sz="1600" dirty="0" smtClean="0"/>
              <a:t>Winter Quarter 2014, Thursdays , </a:t>
            </a:r>
            <a:r>
              <a:rPr lang="en-US" sz="1600" dirty="0" smtClean="0"/>
              <a:t>6:30PM-9:30PM, Evanston Campus</a:t>
            </a:r>
            <a:endParaRPr lang="en-US" sz="16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600" b="1" dirty="0" smtClean="0"/>
              <a:t>Course Format: </a:t>
            </a:r>
            <a:r>
              <a:rPr lang="en-US" sz="1600" dirty="0" smtClean="0"/>
              <a:t>Guest speakers, interviews, outside research, and meetings with </a:t>
            </a:r>
            <a:r>
              <a:rPr lang="en-US" sz="1600" dirty="0" smtClean="0"/>
              <a:t>stakeholders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600" b="1" dirty="0" smtClean="0"/>
              <a:t>Registration: </a:t>
            </a:r>
            <a:r>
              <a:rPr lang="en-US" sz="1600" dirty="0" smtClean="0"/>
              <a:t>by on-line application only</a:t>
            </a:r>
            <a:endParaRPr lang="en-US" sz="1600" b="1" dirty="0"/>
          </a:p>
        </p:txBody>
      </p:sp>
      <p:pic>
        <p:nvPicPr>
          <p:cNvPr id="1026" name="Picture 2" descr="http://upload.wikimedia.org/wikipedia/commons/4/48/Chicago_Union_Station_facade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221705" y="4757421"/>
            <a:ext cx="1615194" cy="1207386"/>
          </a:xfrm>
          <a:prstGeom prst="rect">
            <a:avLst/>
          </a:prstGeom>
          <a:noFill/>
          <a:effectLst>
            <a:softEdge rad="127000"/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24" name="Picture 4" descr="http://www.ranklogos.com/wp-content/uploads/2012/08/AmtrakLogo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966283" y="4730751"/>
            <a:ext cx="1335505" cy="626750"/>
          </a:xfrm>
          <a:prstGeom prst="rect">
            <a:avLst/>
          </a:prstGeom>
          <a:noFill/>
          <a:effectLst>
            <a:softEdge rad="63500"/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5" name="AutoShape 6" descr="data:image/jpeg;base64,/9j/4AAQSkZJRgABAQAAAQABAAD/2wCEAAkGBxQSEhQUEhQUFRUWFR0bGBcVGR0ZGxoYGBkXHx8cGB4cHCkgGBolISAeITIkJSkrLi4uGx81ODMsNygtLisBCgoKDg0OGxAQGywmICQsLzA0LCwyLCwvLCwvLCwsLCwsLCwsLCwsLCwsLCwsLCwsLCwsLCwsLCwsLCwsLCwsLP/AABEIAJABXgMBEQACEQEDEQH/xAAcAAEAAgMBAQEAAAAAAAAAAAAABgcDBAUIAgH/xABLEAACAQMABQYKBwYEBAcBAAABAgMABBEFBgcSIRMxQVFhcRciU1SBkZOh0dIUMlJykqKxFUJigsHCIyRjsjM0o/AWQ1Vzg+HiJf/EABoBAQACAwEAAAAAAAAAAAAAAAAEBQECAwb/xAA1EQACAgEBBgQFBAEEAwEAAAAAAQIDEQQFEhQhMVETQVKxImFxgaEjMpHwFTNCwdFT4fEk/9oADAMBAAIRAxEAPwC8aAUAoBQCgFAKAUAoBQCgFAKAUAoBQCgFAKAUBhu7pIkaSRgiKMszHAArMYuTwjDaSyyldZ9ZzpK9gijyIBMioDzsWcDfYdfQB0DvNXlGn8CqUn1wVFt/jWxiumS8Koi4FAKAUAoBQCgFAKAUAoBQCgFAKAUAoBQCgFAKAUAoBQCgIftC1luLBY5IkiaN23SX3sh8EjgCMggH1VM0lELm1JvJF1V06llIhKbWrrpigPoYf3VOeza+7IS2hPzSNiLa7Nkb1vGRnjhmBx04z01q9mR8pGy2i/SWvYXazRpKnFXUMvcwyKqZRcZOL8i0jJSSaM9amT4mLbrbgBbB3QxwCejJAOB6DWVjPMw845FT3W1e4R2RraIMrFSCzHBU4I4dtW0dmwaypMrJbQlF4cTGNrs/m8X4mrP+Mh6mY/yL9Jntdrr7y8pbLu5G8Vc5A6SARxPZWJbMWOUjK2jz5otdTkZ66qC0NfSOkI7eNpZnCIvOx/QdZ7BW0ISm92K5mspqKzIq7T+1hyStnGFXykvFj2hRwHpJ7qtatmrrY/sitt2g+kEQ+71wvpDlrqYdiNuD1JipsdLTHpFe5DlqbZdZM101kvBzXVz7V/mrZ0VelfwjXx7PU/5OzoraLfQkb0gmXpWUA/mGGB9JrhZoaZdFj6HaGttj1eS3dUtZYr+HlIwVZeDoeJVu/pU9B/TiKp9RRKmWGW1F0bY5RFNYNqixSSRQQF2Ryu+7YXKnBIABJGe0VLq2c5JSk8ZItuvUW4xRXGsOs1zetmeTKg5CLwQdw6T2nJqzp09dS+FFdbqJ2/uZz9H3jwyJLGQHRt5SQDgjsNdJwU4uL6M5wm4SUkS4bUr7H/k9+4fmqH/jqfmTOPt+RLdDa2XcujLm7YwiSJyFyh3SqhMjAbnJOAah2aauN8a1nDJdeonKlzeOREl2pX2f/JPYUPzVM/x1PzInH2/I7uq20yWSVhdLEIliZi0akEboyOdjnPNjrIqPfoIxj8Gc58zvRrZSk9/pg5mlNq107HkEjiTo3hvtjtOcejFdYbOrS+Jts5T2hNv4VyNFdpekCQA8eSeH+GOeunAULv8AyaLXWt4JBr3r9cQXRht2VRGq7+VDZdhk8/QAQO/NR9LooTr3p+Z31OrnCe7Ejw2m3/24/ZipH+Pp7P8Akj8fafQ2n3/2ovZj40/x9PzM8fb8j6G1G/64fZ//AKrH+Pp+Y4+35Hc1a2qsXCXqIFY45WMEbv3lJOR2jm6jXC7Zyxmt/Y706/LxMtQHPEVUlmRPTmsEhaZYGWKK2H+YuGXlN1ufciT95hwyTwHVUuqmOE5LLfRdPu2RrLXz3eSXVmhb6Rm31WC7meVgSsN7b8ksu6MlUcIu6ccemujhHGZRWO8XnH2yzRTln4ZPPZrGfwiV6A0ut1CJFBUglXRudJFOGU9x92KiW1uuWH/USa5qaydGuZuKAUAoBQCgFAKAUAoCnts2l9+eO3U8Il3m++/NnuXj/NVzs2rEXN+ZU7QszJQXkV1VkVwoD0NqDJvaOtT/AKQH4SR/SvOatYul9T0Oneao/QkFRzscnWrS4tLWWbpVcKOtzwUev+tdqKvEsUTldZ4cHI84MxJJJJJOSTzknpNel6HnW88z8oDLZpvSIOt1HrIrWTxFs2gsySPUHMOwV5Y9KUDr9rQ19cHdJ5CMkRr0HHAue0+4Y7a9DpNOqoc+r6/9FFqr3ZLC6IjKqScAZJ5gKlEVLJYegtlM0ih7mUQ5GQijeYfe4gKezjVbbtGMXiCyWNez21mbwZtNbJnRC1tNyrAZ3HXdJ+6QcZ7DjvrFW0k3iax8zNmz2lmDK1YY4HgR0GrMrWsE22SXLLeOin/iQOMdG8uCD6MH1moO0Ip1JvyZO0DfiNfI4msmq9xZbhuAv+JnBVt7JGM56emu9Oohbnc8jjfp51c5eZxK7kc6+r+rVzek/R494L9ZiQqg9WTznsGa43aiur9zO1VE7f2o7vgvv880XfynAd/DNR/8hT8yRwFvyJFrrZDR+h47UNlpJAGYcN45LsR2ZAHdUfTT8bUuzsv/AESNRHwdOoFU1bFSbWjbCWdxHAjO7D6q9Xb0Adp4VrOcYLek+RvCEpvESSps10gRnkkHYZFz7jUXj6O/4JK0NvY7mquzO4S4iluTGqRuG3Qd5mKnIHAYAz2+io9+vg4OMM5Z3o0MozUpeR0NZtmUlzdSzRzoqyNvbrKSQcDPEc4zXOjXqutRa6HS7ROybkn1OZ4Ip/OIvwtXX/Jx9LOX+OfqPmTZHcYO7cQk9AIYD14OPVWVtOHnFmHs6Xkyv721aKR43GGRirDn4qcGrCMlJKS8yBKLi3FmA1sanprQkBjt4EPEpCikn+FAK8va96bfzZ6StYgl8iCk7ujdKRtwkSeYvnnO+4ZW7ipGDU/rfW10aREf+jNefM6dvby/TrdLycuFUyW26iorSBCrh8ZO+qnIGcEZPQa5OUfCk618n58vI6JS8RKb+hualnekv5F/4b3Z3D0EoiKzDrBYc/ZWmp5RhF9Ujenm5NdMkoqKdxQCgFAKAUAoBQCgMdxMEVnY4VVJJ6gBk1lJt4RhvCyzzTprSBuJ5Zm55HLdwJ4D0DA9FenqgoQUV5HnbZ783I063OYoC+dlcm9o2HsLj/qNVBrli9/b2L3RvNKJbUMlFSbZ9M70kVqp4IOUf7zcFHoGT/MKt9m1YTsf0KraFvNQRWlWhWigN/V6PeurZeueMet1rnc8VyfyfsdKVmyP1Lz2h6T+j2E7A4Z15Ne+TgSO0DJ9FUOkr37kvuXeqnuVNnn2vRFASzZjFCb5WnZFWNC675AG+CoHP0jJPoqJrnLwsR8yXolF25l5F1fty284g9onxqj8Kz0v+C58SHdH42nrUAk3EGB/qL8aeDZ6X/A8SHdHnPScweaV1+q0jMO5mJHur0sE1FJ9jz1jTm2u5LNkMO9pAH7ETt/tX+6oe0Hin7krQL9X7Gxtk0hv3iRA8IYxnsZ/GPu3a12dDFbl3ZttCeZqPYgVWBAL+2aWPI6Og4YLgyHt3ySPy7tee1s965/LkX2kju1IlFRSSVBtrvd6eCEfuRlz3yNj9E99XOzIYhKXd+3/ANKnaMviUSuKsiuLl2NaNCWrzEeNLIQD07icMd29vVS7RszYo9i50EMV73csGq4nGK5uEjUtIyoo52YgAek1lRcnhGG0llkdudoGj0ODcAn+BXYesLj31Jjor3/t9iPLV0rlkweErR/lm9m/y1twF/b8oxxtPcwXW1CxUEqZZD0BUIz6WwBW0dn3N88I1euqS6lK390ZZZJG55HZiOosScVdwjuxUexTTlvSb7mfQNny1zBFz78qg9xYZ92a1tnuQcuyNqY700j0xXmD0Zw9MauiWTloZDDPu7rMFDpIo5llQ8HA6DwI667137q3ZLK9vozlOrL3ovD/AL1NWfQl3OAlxdRrH0/R4txyOoOzNuZ61Ge2tlbVDnGPP5v/AI5GrrslylLl8kd6wskgjWKJQiIMKo6B/U9OemuE5ubcpdTrGKisI2K1NhQCgFAKAUAoBQCgITta0vyNkY1OHnbc/kHFj3cy/wA1TtBVv257EPW2bteO5R9XpSH20TBQxBCsSAevdxnHdkVjKzgzh4yfFZMF2bG5d6wYfZncetUb+tUe0Vi37F1oHmr7k0vLlYo3kc4VFLMeoKMmoUYuTSXmTJNJZZ5q0tpBriaSZ/rSMWI6s8w7gMD0V6auChFRXkecsm5ycmamK3NBQHb1Ij3r+1H+sp/Dx/pXDVPFMvod9Ks2xJvtt0hxt4AeuRh+Vf7qg7Mh+6f2Ju0Z9I/cq2rUqz8oBQCg5jNBgt7Y5oR4o5biRCvKYVN4YJQcSw7Ccfhqn2japNQXkW+gqcYuT8ytdaL/AJe7uJecNK2Pug4X8oFWdENyuMfkVt896xs58EJdlRedmCjvY4FdG8LLOcVlpI9O2duI40ReZFCjuUAV5aTy2z0qWFgzVgyee9oV9y2kLhs5CvuDuQBf1Br0Wjhu0xRQ6ue9ayO1JIx6N1OseQsraMjBESlh/Ew3m95Nea1E9+2T+Z6KiO7WkdO8uViR5HOFRSzHqAGTXKMXJpI6Saiss8861ayy30xeQkID/hx58VF6OHS3Wf6YFejoojTHC69ygvvlbLL6HFArucDqwas3jjK2twR/7bD9RXF6ipdZL+TstPa/9rMGkdC3EABmhkjBOAXUgE9QPXW0LYT/AGtM1nVOH7kaNdDmTPZLY8ppBWI4RRs/pOFH+7PoqFtCe7TjuTdBHNuexedUJdCgFAKAUAoBQCgFAKAUAoBQFFbVNMcvfMinKQDkx97nf058X+Wr7QVblWfN8/8AopNdZvWY7EOqaQyfa/aC+i2Gj1x4yhw/35AHPvyPRVfpLvEum/7y5FhqqtyqC7EBqwK8uDYnJ/lp16ps+tFH9Kptpr40/kW+z/8ATf1Mu2HTXJWy26nxpzlv/bTBPrOB6DWNnVb099+Xuba+3dhurzKaq6KYl2mdC/RtFWzsMSXE3KHrCbjbg9Rz/NUOu3f1EkuiWPzzJllW5Qn5tkRqYQyS7Nk3tJ2w/ic+qKQ/0qLrXiiX98yVo1m5GxtTu+U0jKOiNUQfhDH3sa10McUr5mddLNr+RETUwiHo3ROrdvFDFGYIWKooLFFJJA4kkjiSa81ZfOUm8s9FCmEYpYNwaHt/IQ+zX4Vp4s+7NvDj2R9jRcHkYvwL8KeJPuzO5HsfQ0fF5KP8A+FY35dxux7GlrZpD6PZ3EvMVjO795vFX3kV0ohv2Rj8zS6e5W5Hm4V6U86SPZ7ZctpC2UjIV98//GCw94FRtXPdpk/t/JI0kd61HoSvOl+YL25EUbyNzIjMe5QSa2jHeaS8zEnuptnmKaUuzMxyzEknrJOTXqEklhHmpPLyzc0FY8vcwxeUkVT3EjPuzWls9yDl2RvVDfmonpcCvMHoyBbYtLclapCpwZ34/cTBPv3R66sNnV71m8/Ig6+zdr3e5S9XZTFm7HNX0cyXcihtxtyMHmDYBZu/BAHpqr2jc1itefUs9BSnmbLZqoLQqnbde+NbQg8wZyO/Cqfc1W2zIcpS+xV7Rl+2JV9WpWFt7E7DEVxOf33CDuQZPrLe6qfac8yjEttnwxFy7ll1WFiKAUAoBQCgFAKAUAoBQCgOdrBpMWttLMf3EJA625lHpOBXSqt2TUV5mlk1CDkzzZLIWYsxyzEknrJOSa9OkksI843l5Z39QdFfSb6FCMqrco/3U48ewnA9NRtXZ4dTf2O+kr37UiydssO9Yo32J1PrVx/WqzZzxbj5Flr1mr7lK1eFKWfsQn8a6TrWNh6C4P6iqvaa5Rf1LPZz/ciH69aa+l3ssgOUU7kf3EzxHect6amaWrw6kvMiaq3xLG10MWp2hfpl3FDjxM70nYi8T6+C+kVnU2+FW5GNPV4liRO9t0gCWiDhxkOB/CEH9agbMXOT+hO2i/hiiqqtiqJjsmi3tIxn7Mbn8u7/AFqFr3il/YmaFZtz2OZr4f8A+hdZ8qf0FddJ/ox+hz1f+tI4BqQRy8dWdotrNGonkEMoUBt/gpI6Vbmweo4NUV+hsjL4VlF3TrK5rm8M751psvO7b2yfNUfh7fS/4ZI8av1I07vXqwjBJuUbsTLk/hBreOjuk8bppLU1JfuOLoDXd7++SKBTHAis7lgC7gDdA6kXeYHhx4DiOau9ukVNW9Lm3+DjVqXbZux6I+Ns1/uWkcQPGWXj91Bk/mK1nZsM2OXZGNfPFeO5TNXRTE92PSxJdSNLIiNye7GGON4swJ3c85AA4dtV+0VJ1pJeZP2fuqbbZcEt/Eoy0kajrLAfqaplCT6ItnJLqyGa4a0xzaNu2hJK8pyAfocnd3ivWuCePTg1N0+nlG+Kl9SJfenTJx+hStXhSk02SWPKX4YjhFGz+k4Uf7j6qg7Qnu047sm6CObc9i8qoi6KX2zzk3kadCwAj+Zmz+gq72av02/mVG0H8aXyIDVgV5bGy3Wm1htuQmlWJw7NmTxVYN0hjw7OOKqNdp7JWb8VlFto761DdbwycNrPZDnu7b2yfNUHh7fS/wCGTPGr9S/kpjaVpZLm+do2DoqKispyCAN449LGrrRVuurD6lPrLFOzkRapZFPQez2x5HR9uOlk3z3yHe/QivO6ue9dJ/b+D0Gmju1JEjqMdxQCgFAKAUAoBQCgFAKAUBWO2nS+EhtlPFjyj/dXgoPYTk/yirTZtWW5v6FbtCzCUEVPVuVRbexbRW7FNckcXbcT7q8TjvPD+WqfaVmZKHbmW2z68Rc+53Nq8edGzH7LRn/qKP61w0D/AF19/Y76xfosoir8ojqaC05JacsY+eWEx5+zvEeMO0AHHfXK2mNmM+TydarnXnHmjl11ORcWxzQnJwPcsPGmOFz0RoTx9LZ/CKpdo2701BeXuXGgq3Yb78zibbJs3Fun2YmP4m//ADUjZi+CT+Zx2i/iSK4qyK0nmxqPN85+zA3veMVX7Sf6S+pP2ev1G/kfG1rQjRXZuADyc+DnoDhQCp7Tje9J6qzs+1Sr3PNexjXVOM97yZBqnkEUAoBQFqbFdFkcvcsMAgRoevBy2OzO6PQeqqnaVi5QX1LTZ9eMzZobbJD9JgXoEJI7yxz+grpsxfBJ/M02i/iRXVWRXCgPzFAS7TxMWi7CHmMrSTt3ZwnrB91Q6vi1E5dsImW/DRCPfmRKphDLa2J2OIriY/vuqDuQEn/cPVVPtOfxRiW2zoYi5FmVWFiVDtq0cRNDPjxXTcJ6mUkgekE+o1cbNn8Lh9yq2hB5Uit6sytFAdXVjQT3twsKcBzu/QiDnY9vQB0nFcr7lVDeZ1pqdssI590F333M7m8d3PPu5OM9uK6RzhZ6mksZeOh8wQl2VF+szBR3scCjaSyzEVlpI9QQRBFVRzKAB3AYryzeXk9KlhYPusGRQCgFAKAUAoBQCgFAKAUB5z1z0v8ASryaUHK726n3E4Ajv5/TXpNNV4dSief1NniWNnGRSSABkk4A7TXdvBwSy8HpPVvRgtbWGEfuIAcdLHix9LEmvM3WeJY5dz0dUNyCic3aNHvaNuR/AD+F1P8ASumjeL4nPVLNUjz7XoigFAbWirBriaOFPrSOFHZnnPcBx9FaWTUIuT8jeuDnJRR6VsrVYo0jQYVFCqOxRgV5mUnJuT8z0cYqKwilNrs+9pBh9iJF/Vv7qu9nrFP3KbXvNv2IXU4hFj7E4/8AHuG6olH4mz/bVbtN/BFfMstnL4pMsm50vZSKUkntnU8CrOhB7wTxqsVVqeUn+SwdlbWG0RHSeqWh5SSs8cJ/0pkx6mJA9GKlw1Oqj1Tf1RFnp9PLzx9zjS6gWH7ukox3tGf0YV3Wtu86/c4vR0+U/YyQ7P8AR/72kVP3XiX9Saw9bf5Q9zK0dPnP2OpZ6m6HT606yffuF/tK1ylqtU+ix9jrHTaZeefuTC10rZxoqRzW6oowqrIgAA6uNQpV2yeWmS1ZWlhNHA1y0dY6QVN67hjeMndcOh4HGQRvcRwHqqRpp3Ut4i2mcL4VXLnJEVGz2y/9Tj/6fz1L423/AMfv/wBEXg6vWBs9sv8A1KP1x/PTjbf/AB+44Or1mxZahaPV1aS/SRQclN+Nd7sJ3icd3rFay1l7WFDH8m0dJSnlyJBrJoXRt60bSXKIY03F5KWMDdzwGDnm483XUem2+pNKPXumd7aqbWsv8nI/8BaK88b28Xy124zU+n8M5cJR6vyiS6sQWVjG0cV2rIzb2JJYzg4wd3AHPw9VRb3bc8yj/CZJpjXUsKX5Oz+27bziD2i/GuPhWel/wdfEh3RqaUubG5jaKaW3dG5wZF5+sHOQe0VvCNsJb0U8/Q1m65rEmiDXOz/RpJKXwQdRkjbH6Gpy1t/nD8MhPR0+UvY1n2eWXRpFB3mM/wB4rda63/x+5q9FV6yZasWdhYxlIp4SW+u7SJvN38eAHQKhXzuulmSf8EumFVSxFojzahaKJJF2w48wmi4flqRxmp9P4Zw4Sjv+UfUOoujEZWW8cMpBUiaLgQcg/Uo9ZqGsOP4YWkoTypflE6XTNvj/AJiE9vKJ8ageFP0sm+JHuj9/bNv5eH2i/GnhT7MeJHuh+2bfy8PtF+NPCn2Y8SPdD9s2/l4faL8aeFPsx4ke6H7Zt/Lw+0X408KfZjxI90P2zb+Xh9ovxp4U+zHiR7ozW19FIcRyRuQM4Vg3D0GtXCUeqMqSfRmxWpsKAUAoBQEd1/0t9GsZnBw7Dk0+8/DI7hk+ipOkr8S1L7nDU2blbZ57r0R58lOzTRX0i/iyMrFmVv5Mbv5ivvqJrbNyl/PkStHXv2r5cy/a8+XpxNdlzYXQ/wBB/cM1303+tH6nHUf6UvoedK9IeeFAWTsY0NvSy3TDhGNxPvNxY+hcD+aqzaVuIqtefMstn15bmy3apy1PPO0Cff0jdHqk3fwAL+or0ekWKYlBq3m6RH6kEcsDZtM0VppOZfrLCMd4WQ//AHVdrUpWVxff/osNG3GucvkV8KsSvFAKAUAoBQCgFAKAUAoBQCgFAKAUAoBQCgFBzFBzFBzFBzFBzFBzFBzN/QWlntJ454/rIeIzgMvSp7COFc7a1ZBxZ0qslXJSR6L0RpOO5iSaFgyMPSD0g9TDpFebsrlXJxkehhNTjvI3a0NhQCgFAVFtp0rvSw24PCNS7fefgvpAB/FVxs2vEXPvyKraFnNQK2qzK0uPYzorctpLgjjM+F+5Hkf7t71CqXaVmZqHb/kuNBXiDl3LDquJ5zNZ03rO6HXbyf7GrrQ8Wx+q9zncs1y+jPNdemPOH6BngOJ6hQJZPR2qOh/olpFD+8Fy/a7cW9/DuArzWot8SxyPRU1+HBROxXE6nmjWCTeurhvtTyH1u1enpWK4r5L2POXf6kvqzQrocyZ6ha5R2EcqvE8nKMD4pAGAMYOahavSyuaaeME3S6mNUWmju+Eax8wH4Y/hUfgbvX7kjjafT7DwjWPmA/DH8KcDd6/ccbT6fYeEax8wH4Y/hTgbvX7jjafT7DwjWPmA/DH8KcDd6/ccbT6fYeEax8wH4Y/hTgbvX7jjafT7DwjWPmA/DH8KcDd6/ccbT6fYeEax8wH4Y/hTgbvX7jjafT7DwjWPmA/DH8KcDd6/ccbT6fYeEax8wH4Y/hTgbvX7jjafT7DwjWPmA/DH8KcDd6/ccbT6fYeEax8wH4Y/hTgbvX7jjafT7DwjWPmA/DH8KcDd6/ccbT6fY/fCNYeYfljrHA3ev3HG0+n2HhGsPMPyx04G71+442n0+w8I1h5h+WOnA3ev3HG0+n2HhGsPMPyx04G71+442n0+w8I1h5h+WOnA3ev3HG0+n2HhGsPMPyx04G71+442n0+w8I1h5h+WOnA3ev3HG0+n2HhGsPMPyx04G71+442n0+w8I1h5h+WOnA3ev3HG0+n2HhGsPMPyx04G71+442n0+w8I1h5h+WOnA3ev3HG0+n2HhGsPMPyx04G71+442n0+w8I1h5h+WOnA3ev3HG0+n2HhGsPMPyxU4G71+442n0+w8I1h5h+WKnA3ev3HG0+n2M1ttQtI88nZumefcCLnvxWHs+2XWXuZWuqXSJn8LsHm83rX41r/AIyfqRn/ACEOzHhdg83m9a/Gn+Mn6kP8hDszras7RILyYQhHiZgd3fIwxH7owefHH0GuV2hnVHezk606yFkt1EyqESymdadSNIXF3PLySsHkO6RIg8QcF5yCOAHRV1Rq6IVqOfwVF+lunY5YOX4ONI+QHtI/mrtx1Hf8M5cFd29i4NTraSKzhilj5N40CkZUg4/eBUnn5+/NU2olGVjlF5TLehNQSaxg7VcDqYL+HfikQfvIy+sEVtF4kmYkspo8/jUm/wCb6LJ7vjXoeLp9SKHhLfSSDUfUa5F5E9zCyRRnfyxHFl+qOB68H0Go+q1lfhtQeWyRptJNWJzXJFz1SFuKAo7SWze/5WTcjWRd8lX30G8Ccg4LZB7KvYa6ndWXgpZ6K3eeEa3g40j5Ae0j+at+Oo7/AIZrwV3b2Hg40j5Ae0j+anHUd/wxwV3b2Hg40j5Ae0j+anHUd/wxwV3b2Hg40j5Ae0j+anHUd/wxwV3b2Hg40j5Ae0j+anHUd/wxwV3b2Hg40j5Ae0j+anHUd/wxwV3b2Hg40j5Ae0j+anHUd/wxwV3b2Hg40j5Ae0j+anHUd/wxwV3b2Hg40j5Ae0T5qcdR3/DHBXdvYeDjSPkB7SP5qcdR3/DHBXdvYeDjSPkB7SP5qcdR3/DHBXdvYeDjSPkR7RPmpx1Hf8McFd29j98G+kPIr7RPmrHH0d/wxwN3YeDfSHkV9onzU4+jv+GOBu7Dwb6Q8ivtE+anH0d/wxwN3YeDfSHkV9onzU4+jv8Ahjgbuw8G+kPIr7RPmpx9Hf8ADHA3dh4N9IeRX2ifNTj6O/4Y4G7sPBvpDyK+0T5qcfR3/DHA3dh4N9IeRX2ifNTj6O/4Y4G7sPBvpDyK+0T5qcfR3/DHA3dh4N9IeRX2ifNTj6O/4Y4G7sPBvpDyK+0T5qcfR3/DHA3dh4N9IeRX2ifNTj6O/wCGOBu7Dwb6Q8ivtE+anH0d/wAMcDd2Hg30h5FfaJ81OPo7/hjgbux++DbSHkl9onxpx9Hf8Dgbuw8G2kPJL7RPjTj6O/4HA3dh4NtIeSX2ifGnH0d/wOBu7DwbaQ8kvtE+NOPo7/gcDd2Hg20h5JfaJ8acfR3/AAOBu7DwbaQ8kvtE+NOPo7/gcDd2PqLZ1pFSGWNQykEESICCOII48DWHrqGsN/gytFcnlFvauXN00QW8h3JVGCysrK/bwOVPWMY6uqqe6Nalmt8i2qlPHxrmdiuJ1FAKAUAoBQCgFAKAUAoBQCgFAKAUAoBQCgFAKAUAoBQCgFAKAUAoBQCgFAKAUAoBQCgFAKAUAoBQCgFAc6TT1qpKtcwAg4IMqAgjnBGeBroqbHzUX/Bp4kO6Pn/xDaedW/tU+as+DZ6X/DHiw7r+TNa6Xt5W3Y54XbGd1JFY4HYDmtZVzistNGVOL5Jo/bbSsEjFI5onYZyqOrHhz8Ac0dc4rLTCnFvCZuVobCgFAKAUAoBQCgFAKAUAoBQCgFAKAUAoBQCgFAKAUAoBQCgFAacGlYHfk0miZxnxFdS3Dn4A54Vu65pZaeDVTi3hMXGlYI33HmiRzjCs6huPNwJzxoq5tZSeA5xTw2blaGwoBQCgNa+0hFAu9NIka9bsFB7s89bRhKbxFZNZTjFZk8GKLTFu0fLCaLkgccpvgLnq3icZrZ1TUt3Dz2MKyLW9nkbFpdxyrvROki5xvIwYZHRkHGa1lFxeGsGyknzRmrUyKAUAoCsNM7MoUSad7mQ4DyN4q8/FjVpXr5tqCiuxXWaKGHJtkQ1C1UGkJJFZ2jWNAcqATvMeA49GAam6vU+Ck0upD0unVzeX0LB0bqfFopbi7WV5Ctu4AYAAcxzw6eGPTVbPVS1DjW1jmiwhpo0Zmn5EP2Y6TgtDcXNy+74qxoPrMxY7zYA4nmXjzcam66udm7CC+ZE0c4w3pyZY2gde7S7kEUbMrn6qyLu72Oo8Rnsqtt0dtcd5rkWFeqrseE+Z3dJaQit4zJM6xoOdm/QdJPYONR4QlN7sVlnaU4xWZMih2oWG9jelx9rkzj4+6pn+Pux5Ebjas9SXWN4k0ayRMHRhlWHMf++qocouLxLqSoyUllGetTJH9D642t1MYIXYyAEkFGX6vPxIxUizS2Vx3pLkcYaiE5bq6jTmudpaS8lNIQ+6DhVZsA5xnA4GlWlssjvRXIxZqK63iTOhpnTUNrFy0zbqZA4AkktzAAcT1+g1zrqlZLdj1Ok7IwjvSMVhrDBNbm5V92EZ8eQFB4pwfrdGeHfWZ0TjPca5mI2xlHf8iPzbULAHAMrD7SocfmIPuqStn3fI4PXVdyRaI0/BdRGaB99VzvcCGUgZwQeIP61GspnXLdkjvC2M470WaegNcLW8kMcDszBd4goy+KCB0jtFb26Wypb0kaV6iux4izY1g1kt7IIbhyu+SFABYnHPwHQMj1itaaJ253F0NrboV/uZvaNvVniSWPO443l3gVJB5jg8ePPXOcHCTi/I3jJSWUaWsesENlGHnYgMd1cAsS2Cejm5ueulNMrXiJpbbGtZkVTs51iC3ha6llJkG5GuWcGSR16OIHV6attZRmrEEuXsit0l36mZvqW5pnTcFom/cSKgPNniT91Rxb0CqeuqdjxFZLSdkYLMmRuLafYFsFpVH2jGce7J91SXs+7HREda2nuS+2uFkVXRgysMqynIIPSDUNpxeGSk01lGWsGTgz632qXP0VnIlyARunAyu9xbGAAOJPRUhaaxw8RLkcXqIKe5nmNCa2213M8MBZyili+7hMAgcCefn6uODS3TTripS8xXfCyW7E1NMbQLK3co0hdxwIiXeweon6uezNb16K2ayl/JpPV1QeGzc1d1ttb0lYHO+Bko43Wx1joI7s1zu01lXOS5G9WohZyizb05p2CzTfuJAgPMOJZj/Co4n+la1UzteII2stjWsyZG49qNgWwTKo+0UOPcSfdUl7Pux5HDjqs9SVS6RQQNOrBoxGZAwOQVCk5qIoPf3H1zgkua3d7yKr2M2xkuriduJWPBP8UrZz3+KfXVttKW7XGK/uCs0CzOUmYZf85rBjnVJ8eiAfFffWV+lo/t7mH+pqvo/YsRNdLQ3P0UO3LcoY8FGxvAkc+MY4c9Vz0tih4mOXUnrUVue5nmdXTGlIrWJppm3UXGTgk5JAAAHEmuNdcrJbsep0nOMI70uhh0DpyK8QyQFigbdyylckc+MjjW1tMqniXUxXZGxZibGldIx28TzSndRBljjPOQOYc/E1rCDnJRj1NpzUFvMo3WXTUV9pHfmkdbUEKCAcrGBx3VxwLHPR09lXtNUqacRXxf8lLdbG27m/hJFr7yNvou0gti3Jyvyi7/ANYrgtk8B0svRUbSb075Sn1XIkardhRGMejJDq7paDRmjbT6QWXlVLDCluLeNxwOHAj1VHurnfdLc8iRVZCmqO95kv0XpBLiJJoiSjjKkjHSRzHmqHODhJxl1RKhJSWUcq31xtZLn6Kjs0oYrhUYjK5z42MYGDxrq9LYob7XI5rUQc9xdSQVHOwoCJ7UL3ktHTdchWMfzHj+UGpehhvXL5cyNq5btTOTsXst21ll6ZJcfyoPiWrttKebFHsjjs+OK2+50drF7yej3XODK6oPXvH3Ka56CG9cn25nTWy3an8zg7MtTbeW2FzcRiVpC24r8VVVJXm5iSQeJ6MYrvrdVOM9yDxg46PTQcN+Szkjtho+P9urFAN1EucgA83JDeYd2VIqTKcuE3pdce5HjCPFYj0z7H7tH02LjSHJSMy28DhDu8T0cowHMW5wO4dtNHVuU7yXxP8AqGrs37d19F/WZNYNK6Ie1aO2hdJQByb7mDkEfWbeJYEZ581imvVKzem+RtbPTuvEVzJZsWdjZyg/VE53fwITj/vpqJtJLxV9CTs/Phv6lgVXE4pfUVhFpe4LHCoLgk9QVuNXWqTlpo4+RU6Z41Es/M4Wnle4Vr98jl7kogP2FX+gwvoNSKmoNUryRwtTmvFfmyV7Rbl728trCE/VxvdjuM5P3U4+k1E0cVVXK6X9/wDrJOqbssjVE7mvejLWO1gt5bo28UY8VFXfaQgAA4HE44nOMZNcNLZY7HOMct/g76iFagoylhIiOkNM6LW0eC3tWkkEeOWZACGPDfZs7w48cc3RUyFWodilOWFnp/wRZ2UKvdjHPLqSLYnaf4FzIeZ5FTHR4i5/vqNtOXxxXy/vsdtnx+Bsj+y5OR0q8XUksf4WHy1I1z3tOpfRnHRrdvcfqbF0p0zpbdBJtoeBI5uTU8SD1u3AdmOqtY//AJdPn/c/f/0bP/8ATfj/AGouFFAAAGABgAdAFUxakR2pCMaPlZ0VmGFjLAEqzsASvUcZ9VTNDveMkmRdZjwm2jh7J9Cw/RWuZo0ZuVJR2AJVYwOKk83HNd9fbLxNyL8vc4aKqPh78kR7QludNaSd5y3JKC26DjEYOFQdWekj+LpNSbJLS0JR6/8APc4Vx4m5uXREl2kaq2kNi8sUKRPGybpXhnedVIb7XA548eFRdFqLZWqMnlMk6uitVNpYwbmxuRjYsGzhZ2CZ6BuoTjs3ifWa02ikreXY20Dfhc+5O6gE0ofQ+jf2ppObx2VGaSRmXn5PewAuesEDuNX9k+HoXLnyX3KSEPHvfPv/AAS3XGzh0RaOLNWSS5IjLFiSFAYkjJ4Ho4fa7Kh6eU9TYvE6R5ku+MdPW9zq+RFtTtI6LgizdxNLMxOcoGVVzwCgnGenOM8al6iGonL9N4RG08qIx+NZZ8aqyxHTMRtN5YjK24DzhCjZB48w4+is3qXDPf64/wCTFO7xC3OhJde4rE3vKXd27Fd0fR403t1Vwd0sD4uTxOcHxu6ould3hYrj92SdSqnZmcvsRfXTTFlOkYs7XkcMcyboTeAH1Ruk73ODx5sdtStNVbBvxJZ+RF1NlUklCOPmTXSTG11fVT9Z4lXB/wBZskegE+qoUP1NZn5+xNm/D0v29z62SQiGwmnbgGdmz/BGuP13qxtB79ygv7kxoVu1OTOBsdgMt5PO/ErGc/flbOfUG9dSNotRqjBf3Bx0K3rJSZr6wJyOn1P2riJvx7gPvzW1T3tJ9ma2/Dqk/mjqbTr57y7h0fBxIYFurlGHT2KuSe89VctFBVVu6X9/+s6ayTsmqolk6F0YlrBHDH9VFx3npY9pOT6arLLHZJyfmWFcFCKivI/dMRxGGTl1V41UsyuMrhPG4g9WM+ilbkpLd6mZ43XvdCodlGh47q5neaNHRI/qsoKhnbhwPUAauNfbKuCUXzKrRVxnNtoy7WW5S9t7aMABI1VQOYNI2Md2AtY0Hw1Sm+/sZ1vOyMESTa9YgWEW7zRSoB93dZfhUbZ8/wBZ580SNdH9JfI1NCaxfRNBJID/AImXjjH8Zd8eoeN6K2to8TVuPlyf4Na7vD0yfmbGyLV3k4jdyDx5hhM84jzz97Hj3AddY2hfvS8NdF7/APozoad2O++rLEqtJ4oCr9t19hLaHrZnP8oCj/c3qq12ZDnKX2K3aMuSiTHUKy5HR9suMExhz3yeP/WoWqlvXSfz9uRL00d2qKITtuvv+Wh+9Ifcq/3VO2ZD90vsRNoy5RiT7QcAtbGJW4clAC3eFy3vzVfa/EtbXmybWtytJ+SKz2RxGe/nuG51Rm/mlb4b1We0HuVRgv7gr9EnK2U2c69mOjtLySTxb6GV2wR9ZJd7iueBxn1gjhXWK8fTKMX5L+UcpPwdQ5SXL/s797r/AMtIkWjrNHdjx5WMHPcEYYA6WJx+tR46LcTldPC+TJD1e80qo5LK0XE6xIJBGJMZcRLupvdO6CScdHE1WTacnjOPmWEE0uZt1obHnvT3KLpG7ii+tNNJHjrEr5wO/gO6vRVbrpjKXkk/4RRWbyuko+b9yXbTtGra2FlCuMRvjPW24ST6Tk+moeisdl05PzJerhuVRivI29k2imkabSE3F5GZUJ7/AB2Hp8UdWDWmvsUUqY+X9Rtoq227ZdWRjW67X9ss14rNEkigp/pBRjA6VPOevJqVp4vhsV9X7ka+S4jM+hva9a2x3FqIrSFktzIA0hUIpZeIRQO7J7hXPS6Zws3rHz7HTU3qVeILl3J1sxtwmjoMYO9vMcdZY/oMD0VB1ss3MmaSOKkVXrVcPaaTuzGd1iXAPUJkySO3DVa0RVtEc/3BWXSdd0t3+5LT2caufQ7Ub4xNLhpOscPFT+UH1k1Vay/xbOXRFnpafDhz6sldRCSVxtsuCLeBOO60xJPRlVOB+Yn0VZbMXxyfyIG0G9xL5mzs4vo7nR7WsaupjjKOzYwXl3ySuDnnJPHsrXWQlC7ffm/Y20slOrcXl/yQXVDTraJupVuImORuOo4MCpyCueBH6gg1P1FK1NacGQaLXp5tSR0tZNZJtMultaQuIwwY55yeYM5HBEHHr/QVypohpU52Pn/eh1tulqWoQXItLVrQ62dtHApzuDxm+0x4sfXVVda7ZuTLKqtVwUUfus99yFpcS9KRMR97BA9+KUQ37Ix+Ytluwb+RX2xCy/5mb7kanuyzf21Y7Tn+2P3IOz4v4pG/to0e7wQyqCVidt/HQHAwx7ARjPbXPZs0puL8zfXwcoJryOPofaJbQ2kcb229NHGE5l3WKjAJY8RnGTwrtZobJWNqXJs5Q1kIwSceaJJqjf3k8MtxLb28YEbGAJEyu74ODxc4Xo5uOernjaiFUJKEZN8+fPkSKJ2Ti5OKXYrvUfTFrBcSS3yNIxHikqHw5JLEg/vHr76sdVVZOCjU8EDTWQjNuzqZNeNMNfXUKmNoIt1VjVxg7rt9cjoz+gFY0tSqrbzl+f8A0Z1E3bYljCJXtouwkNtAvAFi2OyNQo/3e6omzY5lKf8AeZJ2g8RUUb2kv8noALzM0CqfvTEb3+4+qucP1dXn5+x0n+npsfL3PnYvZbtpLL0yS4z/AAoMD3lqztKebFHsjGghitvuR/a4piv4Jl5+TUj70bk/CpGz/iplH+80R9d8NsZHc2VaFZjJpCfjJMzbmeotlm9J4DsHbXDX2pYpj0R30dbebZdWWNVaTyM7SL3ktHXB6WUIP/kYKfcSfRUrRw3ro/z/AAR9VLdqZxNi9nu2kspHGSXA7VRQP1LV32lPNij2Rx0EcVt92Rmz/wA5rATzqk5PogGB71FSZfpaPHy9yOl4mqz2fsWDtIt+U0dcD7KhvwMp/pVfo5YuiTtVHNUipdVLGTSEkFof+DEzSNjoViu9ntOAo76t9RONMZWeb5FVRGVzUPJF06xaSFlZySqq4iQBF5hnIVR3cRVJTW7bFF+ZcWzVcHLscrZ/rRLpBJXkjRFRgq7mTk4yc56uHrrrq9PGlpJnPTXytTbWCWVEJJhmtUc5dEY/xKD+tZUmujMNJ9TKBjgKwZMU1qjnLIjHrZQT76ypNdGYaT6mVlBGCAQeBB6qwZMcNsiZ3EVc8+6AM+qsuTfUwkl0Pm7s45RiVEcdTqGHvrMZOPNMOKfVH5Z2EUQxFGkY6kUL+gpKcpfueTEYxj0RsVqbCgMP0SPe3txN7Od7dGc9ecZzW288YyY3V1PqaBX+uqtjm3gD+tYTa6BpPqfUcYUAKAAOYAYFG89TKWDXvNGwzYMsUchHNvqGx3ZFbRslH9rwayhGXVGRrSMqFKIVHMu6MDuGOFY3nnOTO6jh636wpo2BXEQfefdVAdwcQxJyFPV1dNd9PQ754ycb7lTHOCCap6Kl0nftfXEe7ErBgMcGZQAqrn6wGASfjwn6iyOnq8KD5kKiuV9viyXIt2qctBQHxNCrjDqGHUwBHqNZTa6GGs9T4t7VI8iNFQHn3VC59VHJvqwkl0Md5o6KbHKxRyY5t9Q2PWKzGco/teDEoRl1RltrZIxuxoqL1KAo9QrDk5c2zKSXQy1gyfMkYYYYAg84IyKynjoMZPmGBUGEVVHUoA/SjbfUwkl0PsisGTRTQtuG3xBCG+0I1z68V08WeMZZp4cM5wjfrmbmk2iYC/KGGIv9vcXez34zW/iTxjLwabkc5xzM0tnGxyyIx6yoJ94rCk10Zs4p9Ufs1qj/AF0VsfaUH9awpNdGGk+p9SwKwwyqw6iAR6jRNroGkzR0zfJZ20soQbsaFgg8UE9A5uGT046a3rg7ZqOeppOSrg5diqJpZ9PXcX+EYoYxhiDvBVJBbLYALHgAMf1NW6UNHW+eWysblq5rlhIuS2t1jRUQBVRQqgdAAwBVLJuTyy2SSWEZawZPiaFXGGUMOpgCPfWU2uhhpPqIolUYUBR1AYHuo231CWD4itI1O8qID1hQD68Ucm+rCikVrr7ru5a4sIId5j/hlwSxIZRvBUC8/Erz1aaTSLEbpP5/1lfqdU8uqKJHs41Y+hW+ZBiaXDP/AAgfVT0Z49pNRdZqPFny6I76Sjwoc+rJVLErDDAMOojI99RU2uhJayfkMCoMIqqOpQB+lG2+oSS6GSsGT//Z"/>
          <p:cNvSpPr>
            <a:spLocks noChangeAspect="1" noChangeArrowheads="1"/>
          </p:cNvSpPr>
          <p:nvPr/>
        </p:nvSpPr>
        <p:spPr bwMode="auto">
          <a:xfrm>
            <a:off x="155575" y="-1157288"/>
            <a:ext cx="5886450" cy="24193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32" name="Picture 8" descr="http://upload.wikimedia.org/wikipedia/en/thumb/a/aa/Metra_Logo.svg/618px-Metra_Logo.svg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038475" y="5510543"/>
            <a:ext cx="1290488" cy="5303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http://metrarail.com/content/dam/metra/images/DowntownStationImages/Union_1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519737" y="1"/>
            <a:ext cx="1624263" cy="10760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9" name="TextBox 28"/>
          <p:cNvSpPr txBox="1"/>
          <p:nvPr/>
        </p:nvSpPr>
        <p:spPr>
          <a:xfrm>
            <a:off x="360946" y="1198967"/>
            <a:ext cx="420503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i="1" dirty="0" smtClean="0"/>
              <a:t>Why should you take this course?</a:t>
            </a:r>
            <a:endParaRPr lang="en-US" sz="2000" b="1" i="1" dirty="0"/>
          </a:p>
        </p:txBody>
      </p:sp>
      <p:sp>
        <p:nvSpPr>
          <p:cNvPr id="35" name="TextBox 34"/>
          <p:cNvSpPr txBox="1"/>
          <p:nvPr/>
        </p:nvSpPr>
        <p:spPr>
          <a:xfrm>
            <a:off x="4626141" y="1198967"/>
            <a:ext cx="41448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i="1" dirty="0" smtClean="0"/>
              <a:t>What’s the project about?</a:t>
            </a:r>
            <a:endParaRPr lang="en-US" sz="2000" b="1" i="1" dirty="0"/>
          </a:p>
        </p:txBody>
      </p:sp>
      <p:sp>
        <p:nvSpPr>
          <p:cNvPr id="38" name="TextBox 37"/>
          <p:cNvSpPr txBox="1"/>
          <p:nvPr/>
        </p:nvSpPr>
        <p:spPr>
          <a:xfrm>
            <a:off x="366963" y="4584013"/>
            <a:ext cx="420503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i="1" dirty="0" smtClean="0"/>
              <a:t>Nuts and Bolts:</a:t>
            </a:r>
            <a:endParaRPr lang="en-US" sz="2000" b="1" i="1" dirty="0"/>
          </a:p>
        </p:txBody>
      </p:sp>
    </p:spTree>
    <p:extLst>
      <p:ext uri="{BB962C8B-B14F-4D97-AF65-F5344CB8AC3E}">
        <p14:creationId xmlns:p14="http://schemas.microsoft.com/office/powerpoint/2010/main" xmlns="" val="3653520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6041</TotalTime>
  <Words>159</Words>
  <Application>Microsoft Office PowerPoint</Application>
  <PresentationFormat>On-screen Show (4:3)</PresentationFormat>
  <Paragraphs>18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REAL 916: Real Estate Lab</vt:lpstr>
    </vt:vector>
  </TitlesOfParts>
  <Company>Kellogg School of Management-Northwestern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Kay Meyer</dc:creator>
  <cp:lastModifiedBy>Therese McGuire</cp:lastModifiedBy>
  <cp:revision>64</cp:revision>
  <dcterms:created xsi:type="dcterms:W3CDTF">2010-09-15T14:22:59Z</dcterms:created>
  <dcterms:modified xsi:type="dcterms:W3CDTF">2013-10-27T19:57:44Z</dcterms:modified>
</cp:coreProperties>
</file>