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5" r:id="rId2"/>
    <p:sldId id="267" r:id="rId3"/>
    <p:sldId id="268" r:id="rId4"/>
    <p:sldId id="269" r:id="rId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2A80"/>
    <a:srgbClr val="07A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17" autoAdjust="0"/>
  </p:normalViewPr>
  <p:slideViewPr>
    <p:cSldViewPr snapToGrid="0" snapToObjects="1">
      <p:cViewPr varScale="1">
        <p:scale>
          <a:sx n="95" d="100"/>
          <a:sy n="95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2F9846-5435-7C40-A032-F8E2CBFB347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0148C6-9F07-DD43-A63D-5711A8C4A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293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83E96D-14EA-C24A-A957-F37A1DEFB2E4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4D82AE-147D-0B4A-9F7E-9F618EE14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09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D82AE-147D-0B4A-9F7E-9F618EE145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3E964F-6276-4675-9215-45772F4A4EF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8754" y="1041722"/>
            <a:ext cx="6080615" cy="2113206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008" y="3402958"/>
            <a:ext cx="6090362" cy="161644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3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1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009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65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7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39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28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4306" y="274638"/>
            <a:ext cx="81424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306" y="1600200"/>
            <a:ext cx="814249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482A8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82A80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482A80"/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482A80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482A80"/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482A80"/>
        </a:buClr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03742"/>
            <a:ext cx="9144000" cy="211320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482A80"/>
                </a:solidFill>
              </a:rPr>
              <a:t>CMC &amp; Corporate Partnerships </a:t>
            </a:r>
            <a:r>
              <a:rPr lang="en-US" dirty="0" smtClean="0">
                <a:solidFill>
                  <a:srgbClr val="482A80"/>
                </a:solidFill>
              </a:rPr>
              <a:t/>
            </a:r>
            <a:br>
              <a:rPr lang="en-US" dirty="0" smtClean="0">
                <a:solidFill>
                  <a:srgbClr val="482A80"/>
                </a:solidFill>
              </a:rPr>
            </a:br>
            <a:r>
              <a:rPr lang="en-US" dirty="0" smtClean="0">
                <a:solidFill>
                  <a:srgbClr val="482A80"/>
                </a:solidFill>
              </a:rPr>
              <a:t>Club </a:t>
            </a:r>
            <a:r>
              <a:rPr lang="en-US" dirty="0">
                <a:solidFill>
                  <a:srgbClr val="482A80"/>
                </a:solidFill>
              </a:rPr>
              <a:t>Leader Training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2655480" y="5981511"/>
            <a:ext cx="2638337" cy="4877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</a:rPr>
              <a:t>Career Management Center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0434" y="4277276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482A80"/>
                </a:solidFill>
              </a:rPr>
              <a:t>Spring 2016</a:t>
            </a:r>
            <a:endParaRPr lang="en-US" b="1" dirty="0">
              <a:solidFill>
                <a:srgbClr val="482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8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154548"/>
              </p:ext>
            </p:extLst>
          </p:nvPr>
        </p:nvGraphicFramePr>
        <p:xfrm>
          <a:off x="466725" y="209552"/>
          <a:ext cx="8145621" cy="5957680"/>
        </p:xfrm>
        <a:graphic>
          <a:graphicData uri="http://schemas.openxmlformats.org/drawingml/2006/table">
            <a:tbl>
              <a:tblPr firstCol="1" bandRow="1">
                <a:tableStyleId>{00A15C55-8517-42AA-B614-E9B94910E393}</a:tableStyleId>
              </a:tblPr>
              <a:tblGrid>
                <a:gridCol w="1866900"/>
                <a:gridCol w="6278721"/>
              </a:tblGrid>
              <a:tr h="46672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DATES 2016 - 2017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4492">
                <a:tc>
                  <a:txBody>
                    <a:bodyPr/>
                    <a:lstStyle/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2016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82A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82A80"/>
                    </a:solidFill>
                  </a:tcPr>
                </a:tc>
              </a:tr>
              <a:tr h="404346">
                <a:tc>
                  <a:txBody>
                    <a:bodyPr/>
                    <a:lstStyle/>
                    <a:p>
                      <a:pPr marL="457200" marR="0" lv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4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Clubs may begin to post events on Campus Groups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04346">
                <a:tc>
                  <a:txBody>
                    <a:bodyPr/>
                    <a:lstStyle/>
                    <a:p>
                      <a:pPr marL="457200" marR="0" lv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 19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2nd Year Kellogg Networking Night – Consulting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04346">
                <a:tc>
                  <a:txBody>
                    <a:bodyPr/>
                    <a:lstStyle/>
                    <a:p>
                      <a:pPr marL="457200" marR="0" lv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 19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5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Year Presentations begin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04346">
                <a:tc>
                  <a:txBody>
                    <a:bodyPr/>
                    <a:lstStyle/>
                    <a:p>
                      <a:pPr marL="457200" marR="0" lv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  22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2nd Year Kellogg Networking Night – Multi-industry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04346">
                <a:tc>
                  <a:txBody>
                    <a:bodyPr/>
                    <a:lstStyle/>
                    <a:p>
                      <a:pPr marL="457200" marR="0" lv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 26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1st </a:t>
                      </a:r>
                      <a:r>
                        <a:rPr lang="en-US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educational events w/clubs begin </a:t>
                      </a: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 networking or taking attendance until Oct 17)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04346">
                <a:tc>
                  <a:txBody>
                    <a:bodyPr/>
                    <a:lstStyle/>
                    <a:p>
                      <a:pPr marL="457200" marR="0" lv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 29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2nd Year Kellogg Networking Night - Multi-industry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04346">
                <a:tc>
                  <a:txBody>
                    <a:bodyPr/>
                    <a:lstStyle/>
                    <a:p>
                      <a:pPr marL="457200" marR="0" lv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 13 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5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2</a:t>
                      </a:r>
                      <a:r>
                        <a:rPr lang="en-US" sz="105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Year Kellogg Networking Night - Multi-industry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04346">
                <a:tc>
                  <a:txBody>
                    <a:bodyPr/>
                    <a:lstStyle/>
                    <a:p>
                      <a:pPr marL="457200" marR="0" lv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 17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1st Year presentations, club events, off-campus events/dinners begin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04346">
                <a:tc>
                  <a:txBody>
                    <a:bodyPr/>
                    <a:lstStyle/>
                    <a:p>
                      <a:pPr marL="457200" marR="0" lv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 15-16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Kellogg on Growth 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04346">
                <a:tc>
                  <a:txBody>
                    <a:bodyPr/>
                    <a:lstStyle/>
                    <a:p>
                      <a:pPr marL="457200" marR="0" lv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 20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day of company events in 2016 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24313">
                <a:tc>
                  <a:txBody>
                    <a:bodyPr/>
                    <a:lstStyle/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2017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82A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82A80"/>
                    </a:solidFill>
                  </a:tcPr>
                </a:tc>
              </a:tr>
              <a:tr h="404346">
                <a:tc>
                  <a:txBody>
                    <a:bodyPr/>
                    <a:lstStyle/>
                    <a:p>
                      <a:pPr marL="457200" marR="0" lv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5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5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2</a:t>
                      </a:r>
                      <a:r>
                        <a:rPr lang="en-US" sz="105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Year Kellogg Networking Night - Multi-industry 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04346">
                <a:tc>
                  <a:txBody>
                    <a:bodyPr/>
                    <a:lstStyle/>
                    <a:p>
                      <a:pPr marL="457200" marR="0" lv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13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5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2</a:t>
                      </a:r>
                      <a:r>
                        <a:rPr lang="en-US" sz="105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Year Kellogg Networking Night - Multi-industry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50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4306" y="274638"/>
            <a:ext cx="8142494" cy="1143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Club Planning Timeline</a:t>
            </a:r>
          </a:p>
        </p:txBody>
      </p:sp>
      <p:sp>
        <p:nvSpPr>
          <p:cNvPr id="5" name="Text Box 241"/>
          <p:cNvSpPr txBox="1">
            <a:spLocks noChangeArrowheads="1"/>
          </p:cNvSpPr>
          <p:nvPr/>
        </p:nvSpPr>
        <p:spPr bwMode="auto">
          <a:xfrm>
            <a:off x="3429000" y="1920875"/>
            <a:ext cx="1219200" cy="1187450"/>
          </a:xfrm>
          <a:prstGeom prst="rect">
            <a:avLst/>
          </a:prstGeom>
          <a:solidFill>
            <a:srgbClr val="00AF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/>
          </a:p>
          <a:p>
            <a:pPr algn="l" eaLnBrk="1" hangingPunct="1">
              <a:spcBef>
                <a:spcPct val="50000"/>
              </a:spcBef>
            </a:pPr>
            <a:endParaRPr lang="en-US"/>
          </a:p>
          <a:p>
            <a:pPr algn="l"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6" name="Line 243"/>
          <p:cNvSpPr>
            <a:spLocks noChangeShapeType="1"/>
          </p:cNvSpPr>
          <p:nvPr/>
        </p:nvSpPr>
        <p:spPr bwMode="auto">
          <a:xfrm>
            <a:off x="3581400" y="3124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51"/>
          <p:cNvSpPr>
            <a:spLocks noChangeArrowheads="1"/>
          </p:cNvSpPr>
          <p:nvPr/>
        </p:nvSpPr>
        <p:spPr bwMode="auto">
          <a:xfrm>
            <a:off x="2057400" y="3429000"/>
            <a:ext cx="2667000" cy="368300"/>
          </a:xfrm>
          <a:prstGeom prst="rect">
            <a:avLst/>
          </a:prstGeom>
          <a:solidFill>
            <a:srgbClr val="16C1B7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b="1" dirty="0"/>
              <a:t>Summer</a:t>
            </a:r>
          </a:p>
        </p:txBody>
      </p:sp>
      <p:sp>
        <p:nvSpPr>
          <p:cNvPr id="8" name="Text Box 268"/>
          <p:cNvSpPr txBox="1">
            <a:spLocks noChangeArrowheads="1"/>
          </p:cNvSpPr>
          <p:nvPr/>
        </p:nvSpPr>
        <p:spPr bwMode="auto">
          <a:xfrm>
            <a:off x="4825175" y="1874838"/>
            <a:ext cx="1600200" cy="12795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/>
          </a:p>
          <a:p>
            <a:pPr algn="l" eaLnBrk="1" hangingPunct="1">
              <a:spcBef>
                <a:spcPct val="50000"/>
              </a:spcBef>
            </a:pPr>
            <a:endParaRPr lang="en-US"/>
          </a:p>
          <a:p>
            <a:pPr algn="l" eaLnBrk="1" hangingPunct="1">
              <a:spcBef>
                <a:spcPct val="50000"/>
              </a:spcBef>
            </a:pPr>
            <a:endParaRPr lang="en-US"/>
          </a:p>
          <a:p>
            <a:pPr algn="l"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9" name="Line 270"/>
          <p:cNvSpPr>
            <a:spLocks noChangeShapeType="1"/>
          </p:cNvSpPr>
          <p:nvPr/>
        </p:nvSpPr>
        <p:spPr bwMode="auto">
          <a:xfrm>
            <a:off x="53340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289"/>
          <p:cNvSpPr>
            <a:spLocks noChangeArrowheads="1"/>
          </p:cNvSpPr>
          <p:nvPr/>
        </p:nvSpPr>
        <p:spPr bwMode="auto">
          <a:xfrm>
            <a:off x="304800" y="1915080"/>
            <a:ext cx="1524000" cy="1219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Line 290"/>
          <p:cNvSpPr>
            <a:spLocks noChangeShapeType="1"/>
          </p:cNvSpPr>
          <p:nvPr/>
        </p:nvSpPr>
        <p:spPr bwMode="auto">
          <a:xfrm>
            <a:off x="762000" y="3124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94"/>
          <p:cNvSpPr>
            <a:spLocks noChangeShapeType="1"/>
          </p:cNvSpPr>
          <p:nvPr/>
        </p:nvSpPr>
        <p:spPr bwMode="auto">
          <a:xfrm flipH="1" flipV="1">
            <a:off x="8839200" y="3810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296"/>
          <p:cNvSpPr>
            <a:spLocks noChangeArrowheads="1"/>
          </p:cNvSpPr>
          <p:nvPr/>
        </p:nvSpPr>
        <p:spPr bwMode="auto">
          <a:xfrm>
            <a:off x="4724400" y="3429000"/>
            <a:ext cx="2971800" cy="368300"/>
          </a:xfrm>
          <a:prstGeom prst="rect">
            <a:avLst/>
          </a:prstGeom>
          <a:solidFill>
            <a:srgbClr val="482A8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Fall</a:t>
            </a:r>
          </a:p>
        </p:txBody>
      </p:sp>
      <p:sp>
        <p:nvSpPr>
          <p:cNvPr id="14" name="Rectangle 303"/>
          <p:cNvSpPr>
            <a:spLocks noChangeArrowheads="1"/>
          </p:cNvSpPr>
          <p:nvPr/>
        </p:nvSpPr>
        <p:spPr bwMode="auto">
          <a:xfrm>
            <a:off x="2057400" y="1371600"/>
            <a:ext cx="1219200" cy="1631950"/>
          </a:xfrm>
          <a:prstGeom prst="rect">
            <a:avLst/>
          </a:prstGeom>
          <a:solidFill>
            <a:srgbClr val="00AF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/>
          </a:p>
          <a:p>
            <a:pPr algn="l">
              <a:spcBef>
                <a:spcPct val="50000"/>
              </a:spcBef>
              <a:defRPr/>
            </a:pPr>
            <a:endParaRPr lang="en-US"/>
          </a:p>
          <a:p>
            <a:pPr algn="l">
              <a:spcBef>
                <a:spcPct val="50000"/>
              </a:spcBef>
              <a:defRPr/>
            </a:pPr>
            <a:endParaRPr lang="en-US"/>
          </a:p>
          <a:p>
            <a:pPr algn="l">
              <a:spcBef>
                <a:spcPct val="50000"/>
              </a:spcBef>
              <a:defRPr/>
            </a:pPr>
            <a:endParaRPr lang="en-US"/>
          </a:p>
          <a:p>
            <a:pPr algn="l">
              <a:spcBef>
                <a:spcPct val="50000"/>
              </a:spcBef>
              <a:defRPr/>
            </a:pPr>
            <a:endParaRPr lang="en-US"/>
          </a:p>
          <a:p>
            <a:pPr algn="l">
              <a:spcBef>
                <a:spcPct val="50000"/>
              </a:spcBef>
              <a:defRPr/>
            </a:pPr>
            <a:endParaRPr lang="en-US"/>
          </a:p>
          <a:p>
            <a:pPr algn="l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5" name="Text Box 305"/>
          <p:cNvSpPr txBox="1">
            <a:spLocks noChangeArrowheads="1"/>
          </p:cNvSpPr>
          <p:nvPr/>
        </p:nvSpPr>
        <p:spPr bwMode="auto">
          <a:xfrm>
            <a:off x="3429000" y="4038600"/>
            <a:ext cx="1447800" cy="639763"/>
          </a:xfrm>
          <a:prstGeom prst="rect">
            <a:avLst/>
          </a:prstGeom>
          <a:solidFill>
            <a:srgbClr val="00AF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/>
          </a:p>
          <a:p>
            <a:pPr algn="l" eaLnBrk="1" hangingPunct="1">
              <a:spcBef>
                <a:spcPct val="50000"/>
              </a:spcBef>
            </a:pPr>
            <a:endParaRPr lang="en-US"/>
          </a:p>
          <a:p>
            <a:pPr algn="l" eaLnBrk="1" hangingPunct="1">
              <a:spcBef>
                <a:spcPct val="50000"/>
              </a:spcBef>
            </a:pPr>
            <a:endParaRPr lang="en-US"/>
          </a:p>
          <a:p>
            <a:pPr algn="l" eaLnBrk="1" hangingPunct="1">
              <a:spcBef>
                <a:spcPct val="50000"/>
              </a:spcBef>
            </a:pPr>
            <a:endParaRPr lang="en-US"/>
          </a:p>
          <a:p>
            <a:pPr algn="l" eaLnBrk="1" hangingPunct="1">
              <a:spcBef>
                <a:spcPct val="50000"/>
              </a:spcBef>
            </a:pPr>
            <a:endParaRPr lang="en-US"/>
          </a:p>
          <a:p>
            <a:pPr algn="l"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6" name="Line 306"/>
          <p:cNvSpPr>
            <a:spLocks noChangeShapeType="1"/>
          </p:cNvSpPr>
          <p:nvPr/>
        </p:nvSpPr>
        <p:spPr bwMode="auto">
          <a:xfrm flipH="1" flipV="1">
            <a:off x="4267200" y="3810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Rectangle 313"/>
          <p:cNvSpPr>
            <a:spLocks noChangeArrowheads="1"/>
          </p:cNvSpPr>
          <p:nvPr/>
        </p:nvSpPr>
        <p:spPr bwMode="auto">
          <a:xfrm>
            <a:off x="152400" y="4114800"/>
            <a:ext cx="1295400" cy="17224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317"/>
          <p:cNvSpPr>
            <a:spLocks noChangeShapeType="1"/>
          </p:cNvSpPr>
          <p:nvPr/>
        </p:nvSpPr>
        <p:spPr bwMode="auto">
          <a:xfrm flipH="1" flipV="1">
            <a:off x="9144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251"/>
          <p:cNvSpPr>
            <a:spLocks noChangeArrowheads="1"/>
          </p:cNvSpPr>
          <p:nvPr/>
        </p:nvSpPr>
        <p:spPr bwMode="auto">
          <a:xfrm>
            <a:off x="7862" y="3429000"/>
            <a:ext cx="2049537" cy="368300"/>
          </a:xfrm>
          <a:prstGeom prst="rect">
            <a:avLst/>
          </a:prstGeom>
          <a:solidFill>
            <a:srgbClr val="482A8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Spring</a:t>
            </a:r>
          </a:p>
        </p:txBody>
      </p:sp>
      <p:sp>
        <p:nvSpPr>
          <p:cNvPr id="20" name="Line 290"/>
          <p:cNvSpPr>
            <a:spLocks noChangeShapeType="1"/>
          </p:cNvSpPr>
          <p:nvPr/>
        </p:nvSpPr>
        <p:spPr bwMode="auto">
          <a:xfrm>
            <a:off x="2667000" y="3124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268"/>
          <p:cNvSpPr txBox="1">
            <a:spLocks noChangeArrowheads="1"/>
          </p:cNvSpPr>
          <p:nvPr/>
        </p:nvSpPr>
        <p:spPr bwMode="auto">
          <a:xfrm>
            <a:off x="5505450" y="3962400"/>
            <a:ext cx="1485900" cy="24685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endParaRPr lang="en-US" sz="900"/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endParaRPr lang="en-US" sz="900"/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endParaRPr lang="en-US" sz="900"/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endParaRPr lang="en-US" sz="900"/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endParaRPr lang="en-US" sz="900"/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endParaRPr lang="en-US" sz="900"/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endParaRPr lang="en-US" sz="900"/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endParaRPr lang="en-US" sz="900"/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endParaRPr lang="en-US" sz="900"/>
          </a:p>
        </p:txBody>
      </p:sp>
      <p:sp>
        <p:nvSpPr>
          <p:cNvPr id="22" name="Line 270"/>
          <p:cNvSpPr>
            <a:spLocks noChangeShapeType="1"/>
          </p:cNvSpPr>
          <p:nvPr/>
        </p:nvSpPr>
        <p:spPr bwMode="auto">
          <a:xfrm flipV="1">
            <a:off x="5791200" y="3810000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68"/>
          <p:cNvSpPr txBox="1">
            <a:spLocks noChangeArrowheads="1"/>
          </p:cNvSpPr>
          <p:nvPr/>
        </p:nvSpPr>
        <p:spPr bwMode="auto">
          <a:xfrm>
            <a:off x="6562725" y="1657224"/>
            <a:ext cx="1971675" cy="1371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900"/>
          </a:p>
          <a:p>
            <a:pPr algn="l" eaLnBrk="1" hangingPunct="1">
              <a:spcBef>
                <a:spcPct val="50000"/>
              </a:spcBef>
            </a:pPr>
            <a:endParaRPr lang="en-US" sz="900"/>
          </a:p>
          <a:p>
            <a:pPr algn="l" eaLnBrk="1" hangingPunct="1">
              <a:spcBef>
                <a:spcPct val="50000"/>
              </a:spcBef>
            </a:pPr>
            <a:endParaRPr lang="en-US" sz="900"/>
          </a:p>
          <a:p>
            <a:pPr algn="l" eaLnBrk="1" hangingPunct="1">
              <a:spcBef>
                <a:spcPct val="50000"/>
              </a:spcBef>
            </a:pPr>
            <a:endParaRPr lang="en-US" sz="900"/>
          </a:p>
        </p:txBody>
      </p:sp>
      <p:sp>
        <p:nvSpPr>
          <p:cNvPr id="24" name="Line 270"/>
          <p:cNvSpPr>
            <a:spLocks noChangeShapeType="1"/>
          </p:cNvSpPr>
          <p:nvPr/>
        </p:nvSpPr>
        <p:spPr bwMode="auto">
          <a:xfrm>
            <a:off x="7391400" y="3028824"/>
            <a:ext cx="0" cy="4001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311"/>
          <p:cNvSpPr txBox="1">
            <a:spLocks noChangeArrowheads="1"/>
          </p:cNvSpPr>
          <p:nvPr/>
        </p:nvSpPr>
        <p:spPr bwMode="auto">
          <a:xfrm>
            <a:off x="7190267" y="4216890"/>
            <a:ext cx="1781175" cy="1828800"/>
          </a:xfrm>
          <a:prstGeom prst="rect">
            <a:avLst/>
          </a:prstGeom>
          <a:solidFill>
            <a:srgbClr val="00AF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en-US" smtClean="0"/>
          </a:p>
          <a:p>
            <a:pPr algn="l" eaLnBrk="1" hangingPunct="1">
              <a:spcBef>
                <a:spcPct val="50000"/>
              </a:spcBef>
              <a:defRPr/>
            </a:pPr>
            <a:endParaRPr lang="en-US" smtClean="0"/>
          </a:p>
          <a:p>
            <a:pPr algn="l" eaLnBrk="1" hangingPunct="1">
              <a:spcBef>
                <a:spcPct val="50000"/>
              </a:spcBef>
              <a:defRPr/>
            </a:pPr>
            <a:endParaRPr lang="en-US" smtClean="0"/>
          </a:p>
          <a:p>
            <a:pPr algn="l" eaLnBrk="1" hangingPunct="1">
              <a:spcBef>
                <a:spcPct val="50000"/>
              </a:spcBef>
              <a:defRPr/>
            </a:pPr>
            <a:endParaRPr lang="en-US" smtClean="0"/>
          </a:p>
          <a:p>
            <a:pPr algn="l" eaLnBrk="1" hangingPunct="1">
              <a:spcBef>
                <a:spcPct val="50000"/>
              </a:spcBef>
              <a:defRPr/>
            </a:pPr>
            <a:endParaRPr lang="en-US" smtClean="0"/>
          </a:p>
        </p:txBody>
      </p:sp>
      <p:sp>
        <p:nvSpPr>
          <p:cNvPr id="26" name="Rectangle 296"/>
          <p:cNvSpPr>
            <a:spLocks noChangeArrowheads="1"/>
          </p:cNvSpPr>
          <p:nvPr/>
        </p:nvSpPr>
        <p:spPr bwMode="auto">
          <a:xfrm>
            <a:off x="7696200" y="3429000"/>
            <a:ext cx="1447800" cy="368300"/>
          </a:xfrm>
          <a:prstGeom prst="rect">
            <a:avLst/>
          </a:prstGeom>
          <a:solidFill>
            <a:srgbClr val="16C1B7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b="1" dirty="0"/>
              <a:t>Winter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800" y="1981200"/>
            <a:ext cx="152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200" b="1" dirty="0">
                <a:latin typeface="Arial Narrow" pitchFamily="34" charset="0"/>
                <a:ea typeface="MS PGothic" pitchFamily="34" charset="-128"/>
                <a:cs typeface="+mn-cs"/>
              </a:rPr>
              <a:t>April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US" sz="1200" dirty="0">
                <a:latin typeface="Arial Narrow" pitchFamily="34" charset="0"/>
                <a:ea typeface="MS PGothic" pitchFamily="34" charset="-128"/>
                <a:cs typeface="+mn-cs"/>
              </a:rPr>
              <a:t>New club leadership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7175" y="4267200"/>
            <a:ext cx="1143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200" b="1" dirty="0">
                <a:latin typeface="Arial Narrow" pitchFamily="34" charset="0"/>
                <a:ea typeface="MS PGothic" pitchFamily="34" charset="-128"/>
                <a:cs typeface="+mn-cs"/>
              </a:rPr>
              <a:t>May</a:t>
            </a:r>
          </a:p>
          <a:p>
            <a:pPr marL="171450" indent="-171450" algn="l">
              <a:buFont typeface="Arial" pitchFamily="34" charset="0"/>
              <a:buChar char="•"/>
              <a:defRPr/>
            </a:pPr>
            <a:r>
              <a:rPr lang="en-US" sz="1200" dirty="0">
                <a:latin typeface="Arial Narrow" pitchFamily="34" charset="0"/>
                <a:ea typeface="MS PGothic" pitchFamily="34" charset="-128"/>
                <a:cs typeface="+mn-cs"/>
              </a:rPr>
              <a:t>Industry group meetings</a:t>
            </a:r>
          </a:p>
          <a:p>
            <a:pPr marL="171450" indent="-171450" algn="l">
              <a:buFont typeface="Arial" pitchFamily="34" charset="0"/>
              <a:buChar char="•"/>
              <a:defRPr/>
            </a:pPr>
            <a:r>
              <a:rPr lang="en-US" sz="1200" dirty="0">
                <a:latin typeface="Arial Narrow" pitchFamily="34" charset="0"/>
                <a:ea typeface="MS PGothic" pitchFamily="34" charset="-128"/>
                <a:cs typeface="+mn-cs"/>
              </a:rPr>
              <a:t>KSA training</a:t>
            </a:r>
          </a:p>
          <a:p>
            <a:pPr marL="171450" indent="-171450" algn="l">
              <a:buFont typeface="Arial" pitchFamily="34" charset="0"/>
              <a:buChar char="•"/>
              <a:defRPr/>
            </a:pPr>
            <a:r>
              <a:rPr lang="en-US" sz="1200" dirty="0">
                <a:latin typeface="Arial Narrow" pitchFamily="34" charset="0"/>
                <a:ea typeface="MS PGothic" pitchFamily="34" charset="-128"/>
                <a:cs typeface="+mn-cs"/>
              </a:rPr>
              <a:t>Determine corporate outreach plan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57400" y="1524000"/>
            <a:ext cx="1219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200" b="1" dirty="0">
                <a:latin typeface="Arial Narrow" pitchFamily="34" charset="0"/>
                <a:ea typeface="MS PGothic" pitchFamily="34" charset="-128"/>
                <a:cs typeface="+mn-cs"/>
              </a:rPr>
              <a:t>June</a:t>
            </a:r>
          </a:p>
          <a:p>
            <a:pPr marL="171450" indent="-171450" algn="l">
              <a:buFont typeface="Arial" pitchFamily="34" charset="0"/>
              <a:buChar char="•"/>
              <a:defRPr/>
            </a:pPr>
            <a:r>
              <a:rPr lang="en-US" sz="1200" dirty="0">
                <a:latin typeface="Arial Narrow" pitchFamily="34" charset="0"/>
                <a:ea typeface="MS PGothic" pitchFamily="34" charset="-128"/>
                <a:cs typeface="+mn-cs"/>
              </a:rPr>
              <a:t>Corporate outreach begins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29000" y="1939925"/>
            <a:ext cx="12192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200" b="1" dirty="0">
                <a:latin typeface="Arial Narrow" pitchFamily="34" charset="0"/>
                <a:ea typeface="MS PGothic" pitchFamily="34" charset="-128"/>
                <a:cs typeface="+mn-cs"/>
              </a:rPr>
              <a:t>July</a:t>
            </a:r>
          </a:p>
          <a:p>
            <a:pPr marL="171450" indent="-171450" algn="l">
              <a:buFont typeface="Arial" pitchFamily="34" charset="0"/>
              <a:buChar char="•"/>
              <a:defRPr/>
            </a:pPr>
            <a:r>
              <a:rPr lang="en-US" sz="1200" dirty="0">
                <a:latin typeface="Arial Narrow" pitchFamily="34" charset="0"/>
                <a:ea typeface="MS PGothic" pitchFamily="34" charset="-128"/>
                <a:cs typeface="+mn-cs"/>
              </a:rPr>
              <a:t>Calendar opens for fall club programming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29000" y="4114800"/>
            <a:ext cx="1371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200" b="1" dirty="0">
                <a:latin typeface="Arial Narrow" pitchFamily="34" charset="0"/>
                <a:ea typeface="MS PGothic" pitchFamily="34" charset="-128"/>
                <a:cs typeface="+mn-cs"/>
              </a:rPr>
              <a:t>August</a:t>
            </a:r>
          </a:p>
          <a:p>
            <a:pPr marL="171450" indent="-171450" algn="l">
              <a:buFont typeface="Arial" pitchFamily="34" charset="0"/>
              <a:buChar char="•"/>
              <a:defRPr/>
            </a:pPr>
            <a:r>
              <a:rPr lang="en-US" sz="1200" dirty="0">
                <a:latin typeface="Arial Narrow" pitchFamily="34" charset="0"/>
                <a:ea typeface="MS PGothic" pitchFamily="34" charset="-128"/>
                <a:cs typeface="+mn-cs"/>
              </a:rPr>
              <a:t>Check-in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36300" y="1905000"/>
            <a:ext cx="16192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200" b="1" dirty="0">
                <a:latin typeface="Arial Narrow" pitchFamily="34" charset="0"/>
                <a:ea typeface="MS PGothic" pitchFamily="34" charset="-128"/>
                <a:cs typeface="+mn-cs"/>
              </a:rPr>
              <a:t>Mid-September</a:t>
            </a:r>
          </a:p>
          <a:p>
            <a:pPr marL="171450" indent="-171450" algn="l">
              <a:buFont typeface="Arial" pitchFamily="34" charset="0"/>
              <a:buChar char="•"/>
              <a:defRPr/>
            </a:pPr>
            <a:r>
              <a:rPr lang="en-US" sz="1200" dirty="0">
                <a:latin typeface="Arial Narrow" pitchFamily="34" charset="0"/>
                <a:ea typeface="MS PGothic" pitchFamily="34" charset="-128"/>
                <a:cs typeface="+mn-cs"/>
              </a:rPr>
              <a:t>Finalize fall calendar </a:t>
            </a:r>
          </a:p>
          <a:p>
            <a:pPr marL="171450" indent="-171450" algn="l">
              <a:buFont typeface="Arial" pitchFamily="34" charset="0"/>
              <a:buChar char="•"/>
              <a:defRPr/>
            </a:pPr>
            <a:r>
              <a:rPr lang="en-US" sz="1200" dirty="0">
                <a:latin typeface="Arial Narrow" pitchFamily="34" charset="0"/>
                <a:ea typeface="MS PGothic" pitchFamily="34" charset="-128"/>
                <a:cs typeface="+mn-cs"/>
              </a:rPr>
              <a:t>Invoice sponsors</a:t>
            </a:r>
          </a:p>
          <a:p>
            <a:pPr marL="171450" indent="-171450" algn="l">
              <a:buFont typeface="Arial" pitchFamily="34" charset="0"/>
              <a:buChar char="•"/>
              <a:defRPr/>
            </a:pPr>
            <a:r>
              <a:rPr lang="en-US" sz="1200" dirty="0">
                <a:latin typeface="Arial Narrow" pitchFamily="34" charset="0"/>
                <a:ea typeface="MS PGothic" pitchFamily="34" charset="-128"/>
                <a:cs typeface="+mn-cs"/>
              </a:rPr>
              <a:t>CMC career educational work-shops begin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00700" y="4048125"/>
            <a:ext cx="12954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200" b="1" dirty="0">
                <a:latin typeface="Arial Narrow" pitchFamily="34" charset="0"/>
                <a:ea typeface="MS PGothic" pitchFamily="34" charset="-128"/>
                <a:cs typeface="+mn-cs"/>
              </a:rPr>
              <a:t>Late September/Early October</a:t>
            </a:r>
          </a:p>
          <a:p>
            <a:pPr marL="171450" indent="-171450" algn="l">
              <a:buFont typeface="Arial" pitchFamily="34" charset="0"/>
              <a:buChar char="•"/>
              <a:defRPr/>
            </a:pPr>
            <a:r>
              <a:rPr lang="en-US" sz="1200" dirty="0">
                <a:latin typeface="Arial Narrow" pitchFamily="34" charset="0"/>
                <a:ea typeface="MS PGothic" pitchFamily="34" charset="-128"/>
                <a:cs typeface="+mn-cs"/>
              </a:rPr>
              <a:t>Industry group meeting</a:t>
            </a:r>
          </a:p>
          <a:p>
            <a:pPr marL="171450" indent="-171450" algn="l">
              <a:buFont typeface="Arial" pitchFamily="34" charset="0"/>
              <a:buChar char="•"/>
              <a:defRPr/>
            </a:pPr>
            <a:r>
              <a:rPr lang="en-US" sz="1200" dirty="0">
                <a:latin typeface="Arial Narrow" pitchFamily="34" charset="0"/>
                <a:ea typeface="MS PGothic" pitchFamily="34" charset="-128"/>
                <a:cs typeface="+mn-cs"/>
              </a:rPr>
              <a:t>Club kick-offs (include CP and CMC)</a:t>
            </a:r>
          </a:p>
          <a:p>
            <a:pPr marL="171450" indent="-171450" algn="l">
              <a:buFont typeface="Arial" pitchFamily="34" charset="0"/>
              <a:buChar char="•"/>
              <a:defRPr/>
            </a:pPr>
            <a:r>
              <a:rPr lang="en-US" sz="1200" dirty="0">
                <a:latin typeface="Arial Narrow" pitchFamily="34" charset="0"/>
                <a:ea typeface="MS PGothic" pitchFamily="34" charset="-128"/>
                <a:cs typeface="+mn-cs"/>
              </a:rPr>
              <a:t>1</a:t>
            </a:r>
            <a:r>
              <a:rPr lang="en-US" sz="1200" baseline="30000" dirty="0">
                <a:latin typeface="Arial Narrow" pitchFamily="34" charset="0"/>
                <a:ea typeface="MS PGothic" pitchFamily="34" charset="-128"/>
                <a:cs typeface="+mn-cs"/>
              </a:rPr>
              <a:t>st</a:t>
            </a:r>
            <a:r>
              <a:rPr lang="en-US" sz="1200" dirty="0">
                <a:latin typeface="Arial Narrow" pitchFamily="34" charset="0"/>
                <a:ea typeface="MS PGothic" pitchFamily="34" charset="-128"/>
                <a:cs typeface="+mn-cs"/>
              </a:rPr>
              <a:t> years prepped for company outreach</a:t>
            </a:r>
          </a:p>
        </p:txBody>
      </p:sp>
      <p:sp>
        <p:nvSpPr>
          <p:cNvPr id="34" name="TextBox 8"/>
          <p:cNvSpPr txBox="1">
            <a:spLocks noChangeArrowheads="1"/>
          </p:cNvSpPr>
          <p:nvPr/>
        </p:nvSpPr>
        <p:spPr bwMode="auto">
          <a:xfrm>
            <a:off x="6586538" y="1778705"/>
            <a:ext cx="1971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9pPr>
          </a:lstStyle>
          <a:p>
            <a:pPr algn="l" eaLnBrk="1" hangingPunct="1"/>
            <a:r>
              <a:rPr lang="en-US" sz="1200" b="1" dirty="0"/>
              <a:t>Mid-Late October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1200" dirty="0"/>
              <a:t>Company sponsored club event begins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1200" dirty="0"/>
              <a:t>Oct. </a:t>
            </a:r>
            <a:r>
              <a:rPr lang="en-US" sz="1200" dirty="0" smtClean="0"/>
              <a:t>10 </a:t>
            </a:r>
            <a:r>
              <a:rPr lang="en-US" sz="1200" dirty="0"/>
              <a:t>– company outreach to 1</a:t>
            </a:r>
            <a:r>
              <a:rPr lang="en-US" sz="1200" baseline="30000" dirty="0"/>
              <a:t>st</a:t>
            </a:r>
            <a:r>
              <a:rPr lang="en-US" sz="1200" dirty="0"/>
              <a:t> year begins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1200" dirty="0"/>
              <a:t>1</a:t>
            </a:r>
            <a:r>
              <a:rPr lang="en-US" sz="1200" baseline="30000" dirty="0"/>
              <a:t>st</a:t>
            </a:r>
            <a:r>
              <a:rPr lang="en-US" sz="1200" dirty="0"/>
              <a:t> year director training (CP)</a:t>
            </a:r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7162800" y="4253403"/>
            <a:ext cx="17811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9pPr>
          </a:lstStyle>
          <a:p>
            <a:pPr algn="l" eaLnBrk="1" hangingPunct="1"/>
            <a:r>
              <a:rPr lang="en-US" sz="1200" b="1" dirty="0"/>
              <a:t>January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1200" dirty="0"/>
              <a:t>By </a:t>
            </a:r>
            <a:r>
              <a:rPr lang="en-US" sz="1200"/>
              <a:t>January </a:t>
            </a:r>
            <a:r>
              <a:rPr lang="en-US" sz="1200" smtClean="0"/>
              <a:t>17</a:t>
            </a:r>
            <a:r>
              <a:rPr lang="en-US" sz="1200" baseline="30000" smtClean="0"/>
              <a:t>th</a:t>
            </a:r>
            <a:r>
              <a:rPr lang="en-US" sz="1200" smtClean="0"/>
              <a:t> </a:t>
            </a:r>
            <a:r>
              <a:rPr lang="en-US" sz="1200" dirty="0"/>
              <a:t>(before internship recruiting) – touch base with club leadership before internship </a:t>
            </a:r>
            <a:r>
              <a:rPr lang="en-US" sz="1200" dirty="0" smtClean="0"/>
              <a:t>OCR (ongoing </a:t>
            </a:r>
            <a:r>
              <a:rPr lang="en-US" sz="1200" dirty="0"/>
              <a:t>career support beyond </a:t>
            </a:r>
            <a:r>
              <a:rPr lang="en-US" sz="1200" dirty="0" smtClean="0"/>
              <a:t>OCR </a:t>
            </a:r>
            <a:r>
              <a:rPr lang="en-US" sz="1200" dirty="0"/>
              <a:t>– plan spring programming)</a:t>
            </a:r>
          </a:p>
        </p:txBody>
      </p:sp>
      <p:sp>
        <p:nvSpPr>
          <p:cNvPr id="36" name="TextBox 10"/>
          <p:cNvSpPr txBox="1">
            <a:spLocks noChangeArrowheads="1"/>
          </p:cNvSpPr>
          <p:nvPr/>
        </p:nvSpPr>
        <p:spPr bwMode="auto">
          <a:xfrm>
            <a:off x="1574395" y="4980090"/>
            <a:ext cx="3733800" cy="1354138"/>
          </a:xfrm>
          <a:prstGeom prst="rect">
            <a:avLst/>
          </a:prstGeom>
          <a:solidFill>
            <a:srgbClr val="B9D55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200" dirty="0"/>
              <a:t>Other Notes:</a:t>
            </a:r>
          </a:p>
          <a:p>
            <a:pPr eaLnBrk="1" hangingPunct="1"/>
            <a:r>
              <a:rPr lang="en-US" sz="1200" dirty="0"/>
              <a:t>Industry team meets in fall  - feedback from fall </a:t>
            </a:r>
            <a:r>
              <a:rPr lang="en-US" sz="1200" dirty="0" smtClean="0"/>
              <a:t>OCR </a:t>
            </a:r>
            <a:r>
              <a:rPr lang="en-US" sz="1200" dirty="0"/>
              <a:t>for IPGs – provide guidance on the IPGs, collect data on IPGs, What is club offering for career </a:t>
            </a:r>
            <a:r>
              <a:rPr lang="en-US" sz="1200" dirty="0" err="1"/>
              <a:t>ed</a:t>
            </a:r>
            <a:r>
              <a:rPr lang="en-US" sz="1200" dirty="0"/>
              <a:t>, how can </a:t>
            </a:r>
            <a:r>
              <a:rPr lang="en-US" sz="1200" dirty="0" smtClean="0"/>
              <a:t>CMC </a:t>
            </a:r>
            <a:r>
              <a:rPr lang="en-US" sz="1200" dirty="0"/>
              <a:t>coach partner CP CMC : Calendar check / reminder about corporate guidelines (3 club events per week)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40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868836"/>
              </p:ext>
            </p:extLst>
          </p:nvPr>
        </p:nvGraphicFramePr>
        <p:xfrm>
          <a:off x="228600" y="285744"/>
          <a:ext cx="8658224" cy="5920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5499"/>
                <a:gridCol w="133044"/>
                <a:gridCol w="1685499"/>
                <a:gridCol w="1685499"/>
                <a:gridCol w="1685499"/>
                <a:gridCol w="133044"/>
                <a:gridCol w="1650140"/>
              </a:tblGrid>
              <a:tr h="31643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9" marR="5839" marT="583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9" marR="5839" marT="5839" marB="0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05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Career Management Center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9" marR="5839" marT="5839" marB="0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9" marR="5839" marT="583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9" marR="5839" marT="5839" marB="0" anchor="ctr">
                    <a:solidFill>
                      <a:schemeClr val="bg1"/>
                    </a:solidFill>
                  </a:tcPr>
                </a:tc>
              </a:tr>
              <a:tr h="30474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9" marR="5839" marT="583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9" marR="5839" marT="5839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5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Employer Relations Team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9" marR="5839" marT="5839" marB="0" anchor="ctr">
                    <a:solidFill>
                      <a:srgbClr val="482A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Coaching Team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9" marR="5839" marT="5839" marB="0" anchor="ctr">
                    <a:solidFill>
                      <a:srgbClr val="482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9" marR="5839" marT="583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 Partnerships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9" marR="5839" marT="5839" marB="0" anchor="ctr">
                    <a:solidFill>
                      <a:srgbClr val="7030A0"/>
                    </a:solidFill>
                  </a:tcPr>
                </a:tc>
              </a:tr>
              <a:tr h="6742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9" marR="5839" marT="5839" marB="0" anchor="ctr">
                    <a:solidFill>
                      <a:srgbClr val="482A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9" marR="5839" marT="583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 Relationship </a:t>
                      </a:r>
                      <a:r>
                        <a:rPr lang="en-US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</a:t>
                      </a:r>
                    </a:p>
                    <a:p>
                      <a:pPr algn="ctr" rtl="0" fontAlgn="ctr"/>
                      <a:endParaRPr lang="en-US" sz="800" b="1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(Existing Recruiting Relationships)</a:t>
                      </a:r>
                      <a:endParaRPr lang="en-US" sz="8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9" marR="5839" marT="5839" marB="0" anchor="ctr">
                    <a:solidFill>
                      <a:srgbClr val="482A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Development </a:t>
                      </a:r>
                      <a:r>
                        <a:rPr lang="en-US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</a:t>
                      </a:r>
                    </a:p>
                    <a:p>
                      <a:pPr algn="ctr" rtl="0" fontAlgn="ctr"/>
                      <a:endParaRPr lang="en-US" sz="800" b="1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(New Relationships)</a:t>
                      </a:r>
                      <a:endParaRPr lang="en-US" sz="8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9" marR="5839" marT="5839" marB="0" anchor="ctr">
                    <a:solidFill>
                      <a:srgbClr val="482A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Strategy &amp; Club Liaison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9" marR="5839" marT="5839" marB="0" anchor="ctr">
                    <a:solidFill>
                      <a:srgbClr val="482A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9" marR="5839" marT="583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 / Club &amp; Conference Sponsorship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9" marR="5839" marT="5839" marB="0" anchor="ctr">
                    <a:solidFill>
                      <a:srgbClr val="482A80"/>
                    </a:solidFill>
                  </a:tcPr>
                </a:tc>
              </a:tr>
              <a:tr h="263099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Consulting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Marissa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Moore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Andrea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Stoit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Silvia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Melinda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Cervantes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3099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CPG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Sam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Samberg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Madeleine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Brown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Aida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Camara-Crowder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Jennifer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Johnson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3099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Energy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Claire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Andrea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Stoit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Joseph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Patton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Jennifer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Johnson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3099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Entrepreneurship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N/A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Brett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Jones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Megan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Thomas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N/A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3099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Financial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Marissa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Moore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Madeleine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Brown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Joseph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Patton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Melinda Cervantes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3099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Healthcare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Sam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Samberg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Andrea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Stoit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Carla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Edelston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Jennifer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Johnson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3099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Manufacturing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Claire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Andrea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Stoit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Carla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Edelston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Jennifer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Johnson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3099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Media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 Entertainment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Marissa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Moore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Madeleine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Brown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Silvia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Jennifer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Johnson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3099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Net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Impact/Non Profit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Claire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Andrea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Stoit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Eva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Lu-Bonn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N/A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3099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Private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Equity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N/A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Madeleine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Brown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Mary Simon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Melinda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Cervantes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3099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Real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Sam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Samberg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Brett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Jones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Tina </a:t>
                      </a:r>
                      <a:r>
                        <a:rPr lang="en-US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Hagopian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Jennifer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Johnson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3099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Retail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Sam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Samberg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Madeleine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Brown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Aida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Camara-Crowder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Jennifer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Johnson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3099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Sports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N/A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Brett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Jones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Silvia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Jennifer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Johnson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3099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Services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Marissa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Moore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Andrea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Stoit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N/A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Melinda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Cervantes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3099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Tech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Claire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Brett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Jones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Megan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Thomas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Melinda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Cervantes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3099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Transportation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Sam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Samberg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Brett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Jones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Carla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Edelston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Jennifer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Johnson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3099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Venture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N/A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Brett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Jones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Megan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Thomas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Jennifer 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Johnson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51" marR="5839" marT="583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9" marR="5839" marT="583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9" marR="5839" marT="583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9" marR="5839" marT="583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9" marR="5839" marT="583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9" marR="5839" marT="583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9" marR="5839" marT="583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500" u="none" strike="noStrike" dirty="0">
                          <a:effectLst/>
                        </a:rPr>
                        <a:t>Updated 4/1/2016</a:t>
                      </a:r>
                      <a:endParaRPr lang="en-US" sz="5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39" marR="5839" marT="5839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0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595</Words>
  <Application>Microsoft Office PowerPoint</Application>
  <PresentationFormat>On-screen Show (4:3)</PresentationFormat>
  <Paragraphs>233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CMC &amp; Corporate Partnerships  Club Leader Training</vt:lpstr>
      <vt:lpstr>PowerPoint Presentation</vt:lpstr>
      <vt:lpstr>Club Planning Timeline</vt:lpstr>
      <vt:lpstr>PowerPoint Presentation</vt:lpstr>
    </vt:vector>
  </TitlesOfParts>
  <Company>Kellogg School of Management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 Meyer</dc:creator>
  <cp:lastModifiedBy>Stephen Monteiro</cp:lastModifiedBy>
  <cp:revision>79</cp:revision>
  <cp:lastPrinted>2015-02-10T00:30:08Z</cp:lastPrinted>
  <dcterms:created xsi:type="dcterms:W3CDTF">2014-08-07T16:51:51Z</dcterms:created>
  <dcterms:modified xsi:type="dcterms:W3CDTF">2016-04-12T15:23:31Z</dcterms:modified>
</cp:coreProperties>
</file>